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4.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5"/>
  </p:notesMasterIdLst>
  <p:sldIdLst>
    <p:sldId id="256" r:id="rId2"/>
    <p:sldId id="257" r:id="rId3"/>
    <p:sldId id="258" r:id="rId4"/>
    <p:sldId id="259" r:id="rId5"/>
    <p:sldId id="260" r:id="rId6"/>
    <p:sldId id="277" r:id="rId7"/>
    <p:sldId id="268" r:id="rId8"/>
    <p:sldId id="269" r:id="rId9"/>
    <p:sldId id="263" r:id="rId10"/>
    <p:sldId id="271" r:id="rId11"/>
    <p:sldId id="279" r:id="rId12"/>
    <p:sldId id="280" r:id="rId13"/>
    <p:sldId id="273" r:id="rId14"/>
    <p:sldId id="282" r:id="rId15"/>
    <p:sldId id="274" r:id="rId16"/>
    <p:sldId id="281" r:id="rId17"/>
    <p:sldId id="275" r:id="rId18"/>
    <p:sldId id="272" r:id="rId19"/>
    <p:sldId id="276" r:id="rId20"/>
    <p:sldId id="265" r:id="rId21"/>
    <p:sldId id="267" r:id="rId22"/>
    <p:sldId id="278" r:id="rId23"/>
    <p:sldId id="270"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ＭＳ Ｐゴシック" pitchFamily="2" charset="-128"/>
        <a:cs typeface="+mn-cs"/>
      </a:defRPr>
    </a:lvl1pPr>
    <a:lvl2pPr marL="457200" algn="l" rtl="0" fontAlgn="base">
      <a:spcBef>
        <a:spcPct val="0"/>
      </a:spcBef>
      <a:spcAft>
        <a:spcPct val="0"/>
      </a:spcAft>
      <a:defRPr kern="1200">
        <a:solidFill>
          <a:schemeClr val="tx1"/>
        </a:solidFill>
        <a:latin typeface="Calibri" pitchFamily="34" charset="0"/>
        <a:ea typeface="ＭＳ Ｐゴシック" pitchFamily="2" charset="-128"/>
        <a:cs typeface="+mn-cs"/>
      </a:defRPr>
    </a:lvl2pPr>
    <a:lvl3pPr marL="914400" algn="l" rtl="0" fontAlgn="base">
      <a:spcBef>
        <a:spcPct val="0"/>
      </a:spcBef>
      <a:spcAft>
        <a:spcPct val="0"/>
      </a:spcAft>
      <a:defRPr kern="1200">
        <a:solidFill>
          <a:schemeClr val="tx1"/>
        </a:solidFill>
        <a:latin typeface="Calibri" pitchFamily="34" charset="0"/>
        <a:ea typeface="ＭＳ Ｐゴシック" pitchFamily="2" charset="-128"/>
        <a:cs typeface="+mn-cs"/>
      </a:defRPr>
    </a:lvl3pPr>
    <a:lvl4pPr marL="1371600" algn="l" rtl="0" fontAlgn="base">
      <a:spcBef>
        <a:spcPct val="0"/>
      </a:spcBef>
      <a:spcAft>
        <a:spcPct val="0"/>
      </a:spcAft>
      <a:defRPr kern="1200">
        <a:solidFill>
          <a:schemeClr val="tx1"/>
        </a:solidFill>
        <a:latin typeface="Calibri" pitchFamily="34" charset="0"/>
        <a:ea typeface="ＭＳ Ｐゴシック" pitchFamily="2" charset="-128"/>
        <a:cs typeface="+mn-cs"/>
      </a:defRPr>
    </a:lvl4pPr>
    <a:lvl5pPr marL="1828800" algn="l" rtl="0" fontAlgn="base">
      <a:spcBef>
        <a:spcPct val="0"/>
      </a:spcBef>
      <a:spcAft>
        <a:spcPct val="0"/>
      </a:spcAft>
      <a:defRPr kern="1200">
        <a:solidFill>
          <a:schemeClr val="tx1"/>
        </a:solidFill>
        <a:latin typeface="Calibri" pitchFamily="34" charset="0"/>
        <a:ea typeface="ＭＳ Ｐゴシック" pitchFamily="2" charset="-128"/>
        <a:cs typeface="+mn-cs"/>
      </a:defRPr>
    </a:lvl5pPr>
    <a:lvl6pPr marL="2286000" algn="l" defTabSz="914400" rtl="0" eaLnBrk="1" latinLnBrk="0" hangingPunct="1">
      <a:defRPr kern="1200">
        <a:solidFill>
          <a:schemeClr val="tx1"/>
        </a:solidFill>
        <a:latin typeface="Calibri" pitchFamily="34" charset="0"/>
        <a:ea typeface="ＭＳ Ｐゴシック" pitchFamily="2" charset="-128"/>
        <a:cs typeface="+mn-cs"/>
      </a:defRPr>
    </a:lvl6pPr>
    <a:lvl7pPr marL="2743200" algn="l" defTabSz="914400" rtl="0" eaLnBrk="1" latinLnBrk="0" hangingPunct="1">
      <a:defRPr kern="1200">
        <a:solidFill>
          <a:schemeClr val="tx1"/>
        </a:solidFill>
        <a:latin typeface="Calibri" pitchFamily="34" charset="0"/>
        <a:ea typeface="ＭＳ Ｐゴシック" pitchFamily="2" charset="-128"/>
        <a:cs typeface="+mn-cs"/>
      </a:defRPr>
    </a:lvl7pPr>
    <a:lvl8pPr marL="3200400" algn="l" defTabSz="914400" rtl="0" eaLnBrk="1" latinLnBrk="0" hangingPunct="1">
      <a:defRPr kern="1200">
        <a:solidFill>
          <a:schemeClr val="tx1"/>
        </a:solidFill>
        <a:latin typeface="Calibri" pitchFamily="34" charset="0"/>
        <a:ea typeface="ＭＳ Ｐゴシック" pitchFamily="2" charset="-128"/>
        <a:cs typeface="+mn-cs"/>
      </a:defRPr>
    </a:lvl8pPr>
    <a:lvl9pPr marL="3657600" algn="l" defTabSz="914400" rtl="0" eaLnBrk="1" latinLnBrk="0" hangingPunct="1">
      <a:defRPr kern="1200">
        <a:solidFill>
          <a:schemeClr val="tx1"/>
        </a:solidFill>
        <a:latin typeface="Calibri" pitchFamily="34" charset="0"/>
        <a:ea typeface="ＭＳ Ｐゴシック" pitchFamily="2"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711" autoAdjust="0"/>
  </p:normalViewPr>
  <p:slideViewPr>
    <p:cSldViewPr snapToGrid="0">
      <p:cViewPr varScale="1">
        <p:scale>
          <a:sx n="67" d="100"/>
          <a:sy n="67" d="100"/>
        </p:scale>
        <p:origin x="1392"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file:///\\vhaclehsm03\Users\VHACLEChmieD\Telehealth%20PPT%20Charts.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vhaclehsm03\Users\VHACLEChmieD\Telehealth%20PPT%20Charts.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vhaclehsm03\Users\VHACLEChmieD\Telehealth%20PPT%20Charts.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5122592258898055E-2"/>
          <c:y val="0.17439640438611334"/>
          <c:w val="0.92517680400444402"/>
          <c:h val="0.59865669590320869"/>
        </c:manualLayout>
      </c:layout>
      <c:lineChart>
        <c:grouping val="standard"/>
        <c:varyColors val="0"/>
        <c:ser>
          <c:idx val="0"/>
          <c:order val="0"/>
          <c:tx>
            <c:strRef>
              <c:f>Sheet1!$B$1</c:f>
              <c:strCache>
                <c:ptCount val="1"/>
                <c:pt idx="0">
                  <c:v>Disease Management</c:v>
                </c:pt>
              </c:strCache>
            </c:strRef>
          </c:tx>
          <c:spPr>
            <a:ln w="38100"/>
          </c:spPr>
          <c:marker>
            <c:symbol val="circle"/>
            <c:size val="5"/>
            <c:spPr>
              <a:ln w="38100"/>
            </c:spPr>
          </c:marker>
          <c:dLbls>
            <c:dLbl>
              <c:idx val="3"/>
              <c:layout>
                <c:manualLayout>
                  <c:x val="-0.11983366555192616"/>
                  <c:y val="-0.10353468136077212"/>
                </c:manualLayout>
              </c:layout>
              <c:dLblPos val="r"/>
              <c:showLegendKey val="0"/>
              <c:showVal val="1"/>
              <c:showCatName val="0"/>
              <c:showSerName val="0"/>
              <c:showPercent val="0"/>
              <c:showBubbleSize val="0"/>
              <c:extLst>
                <c:ext xmlns:c15="http://schemas.microsoft.com/office/drawing/2012/chart" uri="{CE6537A1-D6FC-4f65-9D91-7224C49458BB}">
                  <c15:layout/>
                </c:ext>
              </c:extLst>
            </c:dLbl>
            <c:dLbl>
              <c:idx val="4"/>
              <c:layout>
                <c:manualLayout>
                  <c:x val="-0.17002573915642846"/>
                  <c:y val="-6.0333398248647405E-2"/>
                </c:manualLayout>
              </c:layout>
              <c:dLblPos val="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dLblPos val="t"/>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Sheet1!$A$2:$A$8</c:f>
              <c:numCache>
                <c:formatCode>General</c:formatCode>
                <c:ptCount val="7"/>
                <c:pt idx="0">
                  <c:v>2005</c:v>
                </c:pt>
                <c:pt idx="1">
                  <c:v>2006</c:v>
                </c:pt>
                <c:pt idx="2">
                  <c:v>2007</c:v>
                </c:pt>
                <c:pt idx="3">
                  <c:v>2008</c:v>
                </c:pt>
                <c:pt idx="4">
                  <c:v>2009</c:v>
                </c:pt>
                <c:pt idx="5">
                  <c:v>2010</c:v>
                </c:pt>
                <c:pt idx="6">
                  <c:v>2011</c:v>
                </c:pt>
              </c:numCache>
            </c:numRef>
          </c:cat>
          <c:val>
            <c:numRef>
              <c:f>Sheet1!$B$2:$B$8</c:f>
              <c:numCache>
                <c:formatCode>#,##0;[Red]#,##0</c:formatCode>
                <c:ptCount val="7"/>
                <c:pt idx="0">
                  <c:v>4160</c:v>
                </c:pt>
                <c:pt idx="1">
                  <c:v>4848</c:v>
                </c:pt>
                <c:pt idx="2">
                  <c:v>5791</c:v>
                </c:pt>
                <c:pt idx="3">
                  <c:v>10381</c:v>
                </c:pt>
                <c:pt idx="4">
                  <c:v>20804</c:v>
                </c:pt>
                <c:pt idx="5">
                  <c:v>32702</c:v>
                </c:pt>
                <c:pt idx="6">
                  <c:v>36100</c:v>
                </c:pt>
              </c:numCache>
            </c:numRef>
          </c:val>
          <c:smooth val="0"/>
        </c:ser>
        <c:dLbls>
          <c:showLegendKey val="0"/>
          <c:showVal val="1"/>
          <c:showCatName val="0"/>
          <c:showSerName val="0"/>
          <c:showPercent val="0"/>
          <c:showBubbleSize val="0"/>
        </c:dLbls>
        <c:marker val="1"/>
        <c:smooth val="0"/>
        <c:axId val="244737392"/>
        <c:axId val="244736608"/>
      </c:lineChart>
      <c:catAx>
        <c:axId val="244737392"/>
        <c:scaling>
          <c:orientation val="minMax"/>
        </c:scaling>
        <c:delete val="0"/>
        <c:axPos val="b"/>
        <c:numFmt formatCode="General" sourceLinked="1"/>
        <c:majorTickMark val="none"/>
        <c:minorTickMark val="none"/>
        <c:tickLblPos val="nextTo"/>
        <c:spPr>
          <a:noFill/>
          <a:ln>
            <a:solidFill>
              <a:schemeClr val="tx1"/>
            </a:solidFill>
          </a:ln>
        </c:spPr>
        <c:txPr>
          <a:bodyPr/>
          <a:lstStyle/>
          <a:p>
            <a:pPr>
              <a:defRPr i="1"/>
            </a:pPr>
            <a:endParaRPr lang="en-US"/>
          </a:p>
        </c:txPr>
        <c:crossAx val="244736608"/>
        <c:crosses val="autoZero"/>
        <c:auto val="1"/>
        <c:lblAlgn val="ctr"/>
        <c:lblOffset val="100"/>
        <c:noMultiLvlLbl val="0"/>
      </c:catAx>
      <c:valAx>
        <c:axId val="244736608"/>
        <c:scaling>
          <c:orientation val="minMax"/>
          <c:min val="0"/>
        </c:scaling>
        <c:delete val="0"/>
        <c:axPos val="l"/>
        <c:numFmt formatCode="#,##0;[Red]#,##0" sourceLinked="1"/>
        <c:majorTickMark val="none"/>
        <c:minorTickMark val="none"/>
        <c:tickLblPos val="none"/>
        <c:crossAx val="244737392"/>
        <c:crosses val="autoZero"/>
        <c:crossBetween val="between"/>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Enrollment!$A$14:$A$25</c:f>
              <c:strCache>
                <c:ptCount val="12"/>
                <c:pt idx="0">
                  <c:v>2004</c:v>
                </c:pt>
                <c:pt idx="1">
                  <c:v>2005</c:v>
                </c:pt>
                <c:pt idx="2">
                  <c:v>2006</c:v>
                </c:pt>
                <c:pt idx="3">
                  <c:v>2007</c:v>
                </c:pt>
                <c:pt idx="4">
                  <c:v>2008</c:v>
                </c:pt>
                <c:pt idx="5">
                  <c:v>2009</c:v>
                </c:pt>
                <c:pt idx="6">
                  <c:v>2010</c:v>
                </c:pt>
                <c:pt idx="7">
                  <c:v>2011</c:v>
                </c:pt>
                <c:pt idx="8">
                  <c:v>2012</c:v>
                </c:pt>
                <c:pt idx="9">
                  <c:v>2013</c:v>
                </c:pt>
                <c:pt idx="10">
                  <c:v>2014</c:v>
                </c:pt>
                <c:pt idx="11">
                  <c:v>2015 (Proj.)</c:v>
                </c:pt>
              </c:strCache>
            </c:strRef>
          </c:cat>
          <c:val>
            <c:numRef>
              <c:f>Enrollment!$B$14:$B$25</c:f>
              <c:numCache>
                <c:formatCode>#,##0</c:formatCode>
                <c:ptCount val="12"/>
                <c:pt idx="0">
                  <c:v>2</c:v>
                </c:pt>
                <c:pt idx="1">
                  <c:v>78</c:v>
                </c:pt>
                <c:pt idx="2">
                  <c:v>103</c:v>
                </c:pt>
                <c:pt idx="3">
                  <c:v>213</c:v>
                </c:pt>
                <c:pt idx="4">
                  <c:v>237</c:v>
                </c:pt>
                <c:pt idx="5">
                  <c:v>628</c:v>
                </c:pt>
                <c:pt idx="6">
                  <c:v>673</c:v>
                </c:pt>
                <c:pt idx="7">
                  <c:v>971</c:v>
                </c:pt>
                <c:pt idx="8">
                  <c:v>1000</c:v>
                </c:pt>
                <c:pt idx="9">
                  <c:v>1500</c:v>
                </c:pt>
                <c:pt idx="10">
                  <c:v>1535</c:v>
                </c:pt>
                <c:pt idx="11">
                  <c:v>1700</c:v>
                </c:pt>
              </c:numCache>
            </c:numRef>
          </c:val>
          <c:smooth val="0"/>
        </c:ser>
        <c:dLbls>
          <c:showLegendKey val="0"/>
          <c:showVal val="0"/>
          <c:showCatName val="0"/>
          <c:showSerName val="0"/>
          <c:showPercent val="0"/>
          <c:showBubbleSize val="0"/>
        </c:dLbls>
        <c:marker val="1"/>
        <c:smooth val="0"/>
        <c:axId val="121975040"/>
        <c:axId val="123001008"/>
      </c:lineChart>
      <c:catAx>
        <c:axId val="121975040"/>
        <c:scaling>
          <c:orientation val="minMax"/>
        </c:scaling>
        <c:delete val="0"/>
        <c:axPos val="b"/>
        <c:title>
          <c:tx>
            <c:rich>
              <a:bodyPr/>
              <a:lstStyle/>
              <a:p>
                <a:pPr>
                  <a:defRPr/>
                </a:pPr>
                <a:r>
                  <a:rPr lang="en-US" dirty="0"/>
                  <a:t>Fiscal</a:t>
                </a:r>
                <a:r>
                  <a:rPr lang="en-US" baseline="0" dirty="0"/>
                  <a:t> Year</a:t>
                </a:r>
                <a:endParaRPr lang="en-US" dirty="0"/>
              </a:p>
            </c:rich>
          </c:tx>
          <c:layout/>
          <c:overlay val="0"/>
        </c:title>
        <c:numFmt formatCode="General" sourceLinked="1"/>
        <c:majorTickMark val="none"/>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23001008"/>
        <c:crosses val="autoZero"/>
        <c:auto val="1"/>
        <c:lblAlgn val="ctr"/>
        <c:lblOffset val="100"/>
        <c:noMultiLvlLbl val="0"/>
      </c:catAx>
      <c:valAx>
        <c:axId val="123001008"/>
        <c:scaling>
          <c:orientation val="minMax"/>
        </c:scaling>
        <c:delete val="0"/>
        <c:axPos val="l"/>
        <c:majorGridlines/>
        <c:title>
          <c:tx>
            <c:rich>
              <a:bodyPr/>
              <a:lstStyle/>
              <a:p>
                <a:pPr>
                  <a:defRPr/>
                </a:pPr>
                <a:r>
                  <a:rPr lang="en-US" dirty="0"/>
                  <a:t>Unique Patients</a:t>
                </a:r>
              </a:p>
            </c:rich>
          </c:tx>
          <c:layout/>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21975040"/>
        <c:crosses val="autoZero"/>
        <c:crossBetween val="between"/>
      </c:valAx>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CVT!$A$15:$A$26</c:f>
              <c:strCache>
                <c:ptCount val="12"/>
                <c:pt idx="0">
                  <c:v>2004</c:v>
                </c:pt>
                <c:pt idx="1">
                  <c:v>2005</c:v>
                </c:pt>
                <c:pt idx="2">
                  <c:v>2006</c:v>
                </c:pt>
                <c:pt idx="3">
                  <c:v>2007</c:v>
                </c:pt>
                <c:pt idx="4">
                  <c:v>2008</c:v>
                </c:pt>
                <c:pt idx="5">
                  <c:v>2009</c:v>
                </c:pt>
                <c:pt idx="6">
                  <c:v>2010</c:v>
                </c:pt>
                <c:pt idx="7">
                  <c:v>2011</c:v>
                </c:pt>
                <c:pt idx="8">
                  <c:v>2012</c:v>
                </c:pt>
                <c:pt idx="9">
                  <c:v>2013</c:v>
                </c:pt>
                <c:pt idx="10">
                  <c:v>2014</c:v>
                </c:pt>
                <c:pt idx="11">
                  <c:v>2015 (Proj.)</c:v>
                </c:pt>
              </c:strCache>
            </c:strRef>
          </c:cat>
          <c:val>
            <c:numRef>
              <c:f>CVT!$B$15:$B$26</c:f>
              <c:numCache>
                <c:formatCode>#,##0</c:formatCode>
                <c:ptCount val="12"/>
                <c:pt idx="0">
                  <c:v>2</c:v>
                </c:pt>
                <c:pt idx="1">
                  <c:v>96</c:v>
                </c:pt>
                <c:pt idx="2">
                  <c:v>463</c:v>
                </c:pt>
                <c:pt idx="3">
                  <c:v>908</c:v>
                </c:pt>
                <c:pt idx="4">
                  <c:v>825</c:v>
                </c:pt>
                <c:pt idx="5">
                  <c:v>816</c:v>
                </c:pt>
                <c:pt idx="6">
                  <c:v>973</c:v>
                </c:pt>
                <c:pt idx="7">
                  <c:v>2012</c:v>
                </c:pt>
                <c:pt idx="8">
                  <c:v>4582</c:v>
                </c:pt>
                <c:pt idx="9">
                  <c:v>5889</c:v>
                </c:pt>
                <c:pt idx="10">
                  <c:v>8090</c:v>
                </c:pt>
                <c:pt idx="11">
                  <c:v>10000</c:v>
                </c:pt>
              </c:numCache>
            </c:numRef>
          </c:val>
          <c:smooth val="0"/>
        </c:ser>
        <c:dLbls>
          <c:showLegendKey val="0"/>
          <c:showVal val="0"/>
          <c:showCatName val="0"/>
          <c:showSerName val="0"/>
          <c:showPercent val="0"/>
          <c:showBubbleSize val="0"/>
        </c:dLbls>
        <c:marker val="1"/>
        <c:smooth val="0"/>
        <c:axId val="123356624"/>
        <c:axId val="123357008"/>
      </c:lineChart>
      <c:catAx>
        <c:axId val="123356624"/>
        <c:scaling>
          <c:orientation val="minMax"/>
        </c:scaling>
        <c:delete val="0"/>
        <c:axPos val="b"/>
        <c:title>
          <c:tx>
            <c:rich>
              <a:bodyPr/>
              <a:lstStyle/>
              <a:p>
                <a:pPr>
                  <a:defRPr/>
                </a:pPr>
                <a:r>
                  <a:rPr lang="en-US" dirty="0"/>
                  <a:t>Fiscal Year</a:t>
                </a:r>
              </a:p>
            </c:rich>
          </c:tx>
          <c:layout/>
          <c:overlay val="0"/>
        </c:title>
        <c:numFmt formatCode="General" sourceLinked="1"/>
        <c:majorTickMark val="none"/>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23357008"/>
        <c:crosses val="autoZero"/>
        <c:auto val="1"/>
        <c:lblAlgn val="ctr"/>
        <c:lblOffset val="100"/>
        <c:noMultiLvlLbl val="0"/>
      </c:catAx>
      <c:valAx>
        <c:axId val="123357008"/>
        <c:scaling>
          <c:orientation val="minMax"/>
        </c:scaling>
        <c:delete val="0"/>
        <c:axPos val="l"/>
        <c:majorGridlines/>
        <c:title>
          <c:tx>
            <c:rich>
              <a:bodyPr/>
              <a:lstStyle/>
              <a:p>
                <a:pPr>
                  <a:defRPr/>
                </a:pPr>
                <a:r>
                  <a:rPr lang="en-US" dirty="0"/>
                  <a:t>Encounters</a:t>
                </a:r>
              </a:p>
            </c:rich>
          </c:tx>
          <c:layout/>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23356624"/>
        <c:crosses val="autoZero"/>
        <c:crossBetween val="between"/>
      </c:valAx>
      <c:spPr>
        <a:noFill/>
        <a:ln w="25400">
          <a:noFill/>
        </a:ln>
      </c:spPr>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CCSF!$A$13:$A$23</c:f>
              <c:strCache>
                <c:ptCount val="11"/>
                <c:pt idx="0">
                  <c:v>2005</c:v>
                </c:pt>
                <c:pt idx="1">
                  <c:v>2006</c:v>
                </c:pt>
                <c:pt idx="2">
                  <c:v>2007</c:v>
                </c:pt>
                <c:pt idx="3">
                  <c:v>2008</c:v>
                </c:pt>
                <c:pt idx="4">
                  <c:v>2009</c:v>
                </c:pt>
                <c:pt idx="5">
                  <c:v>2010</c:v>
                </c:pt>
                <c:pt idx="6">
                  <c:v>2011</c:v>
                </c:pt>
                <c:pt idx="7">
                  <c:v>2012</c:v>
                </c:pt>
                <c:pt idx="8">
                  <c:v>2013</c:v>
                </c:pt>
                <c:pt idx="9">
                  <c:v>2014</c:v>
                </c:pt>
                <c:pt idx="10">
                  <c:v>2015 (Proj.)</c:v>
                </c:pt>
              </c:strCache>
            </c:strRef>
          </c:cat>
          <c:val>
            <c:numRef>
              <c:f>CCSF!$B$13:$B$23</c:f>
              <c:numCache>
                <c:formatCode>#,##0</c:formatCode>
                <c:ptCount val="11"/>
                <c:pt idx="0">
                  <c:v>27</c:v>
                </c:pt>
                <c:pt idx="1">
                  <c:v>446</c:v>
                </c:pt>
                <c:pt idx="2">
                  <c:v>775</c:v>
                </c:pt>
                <c:pt idx="3">
                  <c:v>2592</c:v>
                </c:pt>
                <c:pt idx="4">
                  <c:v>2849</c:v>
                </c:pt>
                <c:pt idx="5">
                  <c:v>2900</c:v>
                </c:pt>
                <c:pt idx="6">
                  <c:v>2994</c:v>
                </c:pt>
                <c:pt idx="7">
                  <c:v>3797</c:v>
                </c:pt>
                <c:pt idx="8">
                  <c:v>7898</c:v>
                </c:pt>
                <c:pt idx="9">
                  <c:v>8090</c:v>
                </c:pt>
                <c:pt idx="10">
                  <c:v>8500</c:v>
                </c:pt>
              </c:numCache>
            </c:numRef>
          </c:val>
          <c:smooth val="0"/>
        </c:ser>
        <c:dLbls>
          <c:showLegendKey val="0"/>
          <c:showVal val="0"/>
          <c:showCatName val="0"/>
          <c:showSerName val="0"/>
          <c:showPercent val="0"/>
          <c:showBubbleSize val="0"/>
        </c:dLbls>
        <c:marker val="1"/>
        <c:smooth val="0"/>
        <c:axId val="121245560"/>
        <c:axId val="121247520"/>
      </c:lineChart>
      <c:catAx>
        <c:axId val="121245560"/>
        <c:scaling>
          <c:orientation val="minMax"/>
        </c:scaling>
        <c:delete val="0"/>
        <c:axPos val="b"/>
        <c:title>
          <c:tx>
            <c:rich>
              <a:bodyPr/>
              <a:lstStyle/>
              <a:p>
                <a:pPr>
                  <a:defRPr/>
                </a:pPr>
                <a:r>
                  <a:rPr lang="en-US" dirty="0"/>
                  <a:t>Fiscal Year</a:t>
                </a:r>
              </a:p>
            </c:rich>
          </c:tx>
          <c:layout/>
          <c:overlay val="0"/>
        </c:title>
        <c:numFmt formatCode="General" sourceLinked="1"/>
        <c:majorTickMark val="none"/>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21247520"/>
        <c:crosses val="autoZero"/>
        <c:auto val="1"/>
        <c:lblAlgn val="ctr"/>
        <c:lblOffset val="100"/>
        <c:noMultiLvlLbl val="0"/>
      </c:catAx>
      <c:valAx>
        <c:axId val="121247520"/>
        <c:scaling>
          <c:orientation val="minMax"/>
        </c:scaling>
        <c:delete val="0"/>
        <c:axPos val="l"/>
        <c:majorGridlines/>
        <c:title>
          <c:tx>
            <c:rich>
              <a:bodyPr/>
              <a:lstStyle/>
              <a:p>
                <a:pPr>
                  <a:defRPr/>
                </a:pPr>
                <a:r>
                  <a:rPr lang="en-US" dirty="0"/>
                  <a:t>Encounters</a:t>
                </a:r>
              </a:p>
            </c:rich>
          </c:tx>
          <c:layout/>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21245560"/>
        <c:crosses val="autoZero"/>
        <c:crossBetween val="between"/>
      </c:valAx>
      <c:spPr>
        <a:noFill/>
        <a:ln w="25400">
          <a:noFill/>
        </a:ln>
      </c:spPr>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cdr:x>
      <cdr:y>0</cdr:y>
    </cdr:from>
    <cdr:to>
      <cdr:x>0.9776</cdr:x>
      <cdr:y>0.07896</cdr:y>
    </cdr:to>
    <cdr:sp macro="" textlink="">
      <cdr:nvSpPr>
        <cdr:cNvPr id="2" name="TextBox 153"/>
        <cdr:cNvSpPr txBox="1"/>
      </cdr:nvSpPr>
      <cdr:spPr bwMode="gray">
        <a:xfrm xmlns:a="http://schemas.openxmlformats.org/drawingml/2006/main">
          <a:off x="0" y="0"/>
          <a:ext cx="2720953" cy="162584"/>
        </a:xfrm>
        <a:prstGeom xmlns:a="http://schemas.openxmlformats.org/drawingml/2006/main" prst="rect">
          <a:avLst/>
        </a:prstGeom>
        <a:noFill xmlns:a="http://schemas.openxmlformats.org/drawingml/2006/main"/>
      </cdr:spPr>
      <cdr:txBody>
        <a:bodyPr xmlns:a="http://schemas.openxmlformats.org/drawingml/2006/main" wrap="square" lIns="45720" rIns="45720" rtlCol="0">
          <a:noAutofit/>
        </a:bodyPr>
        <a:lstStyle xmlns:a="http://schemas.openxmlformats.org/drawingml/2006/main">
          <a:defPPr>
            <a:defRPr lang="en-US"/>
          </a:defPPr>
          <a:lvl1pPr marL="0" algn="l" defTabSz="1018879" rtl="0" eaLnBrk="1" latinLnBrk="0" hangingPunct="1">
            <a:defRPr sz="2100" kern="1200">
              <a:solidFill>
                <a:schemeClr val="tx1"/>
              </a:solidFill>
              <a:latin typeface="+mn-lt"/>
              <a:ea typeface="+mn-ea"/>
              <a:cs typeface="+mn-cs"/>
            </a:defRPr>
          </a:lvl1pPr>
          <a:lvl2pPr marL="509440" algn="l" defTabSz="1018879" rtl="0" eaLnBrk="1" latinLnBrk="0" hangingPunct="1">
            <a:defRPr sz="2100" kern="1200">
              <a:solidFill>
                <a:schemeClr val="tx1"/>
              </a:solidFill>
              <a:latin typeface="+mn-lt"/>
              <a:ea typeface="+mn-ea"/>
              <a:cs typeface="+mn-cs"/>
            </a:defRPr>
          </a:lvl2pPr>
          <a:lvl3pPr marL="1018879" algn="l" defTabSz="1018879" rtl="0" eaLnBrk="1" latinLnBrk="0" hangingPunct="1">
            <a:defRPr sz="2100" kern="1200">
              <a:solidFill>
                <a:schemeClr val="tx1"/>
              </a:solidFill>
              <a:latin typeface="+mn-lt"/>
              <a:ea typeface="+mn-ea"/>
              <a:cs typeface="+mn-cs"/>
            </a:defRPr>
          </a:lvl3pPr>
          <a:lvl4pPr marL="1528319" algn="l" defTabSz="1018879" rtl="0" eaLnBrk="1" latinLnBrk="0" hangingPunct="1">
            <a:defRPr sz="2100" kern="1200">
              <a:solidFill>
                <a:schemeClr val="tx1"/>
              </a:solidFill>
              <a:latin typeface="+mn-lt"/>
              <a:ea typeface="+mn-ea"/>
              <a:cs typeface="+mn-cs"/>
            </a:defRPr>
          </a:lvl4pPr>
          <a:lvl5pPr marL="2037759" algn="l" defTabSz="1018879" rtl="0" eaLnBrk="1" latinLnBrk="0" hangingPunct="1">
            <a:defRPr sz="2100" kern="1200">
              <a:solidFill>
                <a:schemeClr val="tx1"/>
              </a:solidFill>
              <a:latin typeface="+mn-lt"/>
              <a:ea typeface="+mn-ea"/>
              <a:cs typeface="+mn-cs"/>
            </a:defRPr>
          </a:lvl5pPr>
          <a:lvl6pPr marL="2547198" algn="l" defTabSz="1018879" rtl="0" eaLnBrk="1" latinLnBrk="0" hangingPunct="1">
            <a:defRPr sz="2100" kern="1200">
              <a:solidFill>
                <a:schemeClr val="tx1"/>
              </a:solidFill>
              <a:latin typeface="+mn-lt"/>
              <a:ea typeface="+mn-ea"/>
              <a:cs typeface="+mn-cs"/>
            </a:defRPr>
          </a:lvl6pPr>
          <a:lvl7pPr marL="3056638" algn="l" defTabSz="1018879" rtl="0" eaLnBrk="1" latinLnBrk="0" hangingPunct="1">
            <a:defRPr sz="2100" kern="1200">
              <a:solidFill>
                <a:schemeClr val="tx1"/>
              </a:solidFill>
              <a:latin typeface="+mn-lt"/>
              <a:ea typeface="+mn-ea"/>
              <a:cs typeface="+mn-cs"/>
            </a:defRPr>
          </a:lvl7pPr>
          <a:lvl8pPr marL="3566078" algn="l" defTabSz="1018879" rtl="0" eaLnBrk="1" latinLnBrk="0" hangingPunct="1">
            <a:defRPr sz="2100" kern="1200">
              <a:solidFill>
                <a:schemeClr val="tx1"/>
              </a:solidFill>
              <a:latin typeface="+mn-lt"/>
              <a:ea typeface="+mn-ea"/>
              <a:cs typeface="+mn-cs"/>
            </a:defRPr>
          </a:lvl8pPr>
          <a:lvl9pPr marL="4075517" algn="l" defTabSz="1018879" rtl="0" eaLnBrk="1" latinLnBrk="0" hangingPunct="1">
            <a:defRPr sz="2100" kern="1200">
              <a:solidFill>
                <a:schemeClr val="tx1"/>
              </a:solidFill>
              <a:latin typeface="+mn-lt"/>
              <a:ea typeface="+mn-ea"/>
              <a:cs typeface="+mn-cs"/>
            </a:defRPr>
          </a:lvl9pPr>
        </a:lstStyle>
        <a:p xmlns:a="http://schemas.openxmlformats.org/drawingml/2006/main">
          <a:pPr algn="ctr">
            <a:spcBef>
              <a:spcPts val="500"/>
            </a:spcBef>
          </a:pPr>
          <a:r>
            <a:rPr lang="en-US" sz="1400" b="1" dirty="0" smtClean="0"/>
            <a:t>Medicare-Billed Telehealth Encounters</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45CC58A6-2671-457A-8B9D-5BCE300ABDF3}" type="datetimeFigureOut">
              <a:rPr lang="en-US"/>
              <a:pPr>
                <a:defRPr/>
              </a:pPr>
              <a:t>1/21/2016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4F0A3B3D-C5B9-422F-892C-F3B690724D07}" type="slidenum">
              <a:rPr lang="en-US"/>
              <a:pPr>
                <a:defRPr/>
              </a:pPr>
              <a:t>‹#›</a:t>
            </a:fld>
            <a:endParaRPr lang="en-US"/>
          </a:p>
        </p:txBody>
      </p:sp>
    </p:spTree>
    <p:extLst>
      <p:ext uri="{BB962C8B-B14F-4D97-AF65-F5344CB8AC3E}">
        <p14:creationId xmlns:p14="http://schemas.microsoft.com/office/powerpoint/2010/main" val="115509433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pitchFamily="2" charset="-128"/>
        <a:cs typeface="+mn-cs"/>
      </a:defRPr>
    </a:lvl1pPr>
    <a:lvl2pPr marL="457200" algn="l" rtl="0" eaLnBrk="0" fontAlgn="base" hangingPunct="0">
      <a:spcBef>
        <a:spcPct val="30000"/>
      </a:spcBef>
      <a:spcAft>
        <a:spcPct val="0"/>
      </a:spcAft>
      <a:defRPr sz="1200" kern="1200">
        <a:solidFill>
          <a:schemeClr val="tx1"/>
        </a:solidFill>
        <a:latin typeface="+mn-lt"/>
        <a:ea typeface="ＭＳ Ｐゴシック" pitchFamily="2"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pitchFamily="2"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pitchFamily="2"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pitchFamily="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2</a:t>
            </a:fld>
            <a:endParaRPr lang="en-US"/>
          </a:p>
        </p:txBody>
      </p:sp>
    </p:spTree>
    <p:extLst>
      <p:ext uri="{BB962C8B-B14F-4D97-AF65-F5344CB8AC3E}">
        <p14:creationId xmlns:p14="http://schemas.microsoft.com/office/powerpoint/2010/main" val="830189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45855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47650" y="244475"/>
            <a:ext cx="6505575" cy="4879975"/>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645604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B2F3278B-B1D9-49D1-9369-44ACC44F7C09}" type="slidenum">
              <a:rPr lang="en-US" altLang="en-US" smtClean="0"/>
              <a:pPr>
                <a:defRPr/>
              </a:pPr>
              <a:t>9</a:t>
            </a:fld>
            <a:endParaRPr lang="en-US" altLang="en-US"/>
          </a:p>
        </p:txBody>
      </p:sp>
    </p:spTree>
    <p:extLst>
      <p:ext uri="{BB962C8B-B14F-4D97-AF65-F5344CB8AC3E}">
        <p14:creationId xmlns:p14="http://schemas.microsoft.com/office/powerpoint/2010/main" val="3696973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10</a:t>
            </a:fld>
            <a:endParaRPr lang="en-US"/>
          </a:p>
        </p:txBody>
      </p:sp>
    </p:spTree>
    <p:extLst>
      <p:ext uri="{BB962C8B-B14F-4D97-AF65-F5344CB8AC3E}">
        <p14:creationId xmlns:p14="http://schemas.microsoft.com/office/powerpoint/2010/main" val="3513102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50">
              <a:defRPr/>
            </a:pPr>
            <a:r>
              <a:rPr lang="en-US" dirty="0" smtClean="0"/>
              <a:t>The Cleveland VA health system delivers “soup to nuts care”  Primary</a:t>
            </a:r>
            <a:r>
              <a:rPr lang="en-US" baseline="0" dirty="0" smtClean="0"/>
              <a:t> and specialist care; home care; long term care; hospice care; specialist and surgical care.  Mental health care. Homeless services, dialysis care.  Electronic medical record provides seamless communication</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382CE929-5BE4-4E0D-9C38-F480DA6C3228}" type="slidenum">
              <a:rPr lang="en-US" smtClean="0"/>
              <a:pPr>
                <a:defRPr/>
              </a:pPr>
              <a:t>11</a:t>
            </a:fld>
            <a:endParaRPr lang="en-US" dirty="0"/>
          </a:p>
        </p:txBody>
      </p:sp>
    </p:spTree>
    <p:extLst>
      <p:ext uri="{BB962C8B-B14F-4D97-AF65-F5344CB8AC3E}">
        <p14:creationId xmlns:p14="http://schemas.microsoft.com/office/powerpoint/2010/main" val="2081918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Our population is all enrolled Veterans who reside in these 24 counties in Ohio, plus</a:t>
            </a:r>
            <a:r>
              <a:rPr lang="en-US" baseline="0" dirty="0" smtClean="0"/>
              <a:t> Veterans who live outside our cachement area but are referred to us for specialty care.  Our electronic medical record, VISTA, provides an integrated inpatient and outpatient electronic health record for VA patients, and administrative tools.</a:t>
            </a:r>
            <a:endParaRPr lang="en-US" dirty="0"/>
          </a:p>
        </p:txBody>
      </p:sp>
      <p:sp>
        <p:nvSpPr>
          <p:cNvPr id="4" name="Slide Number Placeholder 3"/>
          <p:cNvSpPr>
            <a:spLocks noGrp="1"/>
          </p:cNvSpPr>
          <p:nvPr>
            <p:ph type="sldNum" sz="quarter" idx="10"/>
          </p:nvPr>
        </p:nvSpPr>
        <p:spPr/>
        <p:txBody>
          <a:bodyPr/>
          <a:lstStyle/>
          <a:p>
            <a:pPr>
              <a:defRPr/>
            </a:pPr>
            <a:fld id="{382CE929-5BE4-4E0D-9C38-F480DA6C3228}" type="slidenum">
              <a:rPr lang="en-US" smtClean="0"/>
              <a:pPr>
                <a:defRPr/>
              </a:pPr>
              <a:t>12</a:t>
            </a:fld>
            <a:endParaRPr lang="en-US" dirty="0"/>
          </a:p>
        </p:txBody>
      </p:sp>
    </p:spTree>
    <p:extLst>
      <p:ext uri="{BB962C8B-B14F-4D97-AF65-F5344CB8AC3E}">
        <p14:creationId xmlns:p14="http://schemas.microsoft.com/office/powerpoint/2010/main" val="2397380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13</a:t>
            </a:fld>
            <a:endParaRPr lang="en-US"/>
          </a:p>
        </p:txBody>
      </p:sp>
    </p:spTree>
    <p:extLst>
      <p:ext uri="{BB962C8B-B14F-4D97-AF65-F5344CB8AC3E}">
        <p14:creationId xmlns:p14="http://schemas.microsoft.com/office/powerpoint/2010/main" val="3513102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82CE929-5BE4-4E0D-9C38-F480DA6C3228}" type="slidenum">
              <a:rPr lang="en-US" smtClean="0"/>
              <a:pPr>
                <a:defRPr/>
              </a:pPr>
              <a:t>14</a:t>
            </a:fld>
            <a:endParaRPr lang="en-US" dirty="0"/>
          </a:p>
        </p:txBody>
      </p:sp>
    </p:spTree>
    <p:extLst>
      <p:ext uri="{BB962C8B-B14F-4D97-AF65-F5344CB8AC3E}">
        <p14:creationId xmlns:p14="http://schemas.microsoft.com/office/powerpoint/2010/main" val="4128745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15</a:t>
            </a:fld>
            <a:endParaRPr lang="en-US"/>
          </a:p>
        </p:txBody>
      </p:sp>
    </p:spTree>
    <p:extLst>
      <p:ext uri="{BB962C8B-B14F-4D97-AF65-F5344CB8AC3E}">
        <p14:creationId xmlns:p14="http://schemas.microsoft.com/office/powerpoint/2010/main" val="35131027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82CE929-5BE4-4E0D-9C38-F480DA6C3228}" type="slidenum">
              <a:rPr lang="en-US" smtClean="0"/>
              <a:pPr>
                <a:defRPr/>
              </a:pPr>
              <a:t>16</a:t>
            </a:fld>
            <a:endParaRPr lang="en-US" dirty="0"/>
          </a:p>
        </p:txBody>
      </p:sp>
    </p:spTree>
    <p:extLst>
      <p:ext uri="{BB962C8B-B14F-4D97-AF65-F5344CB8AC3E}">
        <p14:creationId xmlns:p14="http://schemas.microsoft.com/office/powerpoint/2010/main" val="1158174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17</a:t>
            </a:fld>
            <a:endParaRPr lang="en-US"/>
          </a:p>
        </p:txBody>
      </p:sp>
    </p:spTree>
    <p:extLst>
      <p:ext uri="{BB962C8B-B14F-4D97-AF65-F5344CB8AC3E}">
        <p14:creationId xmlns:p14="http://schemas.microsoft.com/office/powerpoint/2010/main" val="35131027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18</a:t>
            </a:fld>
            <a:endParaRPr lang="en-US"/>
          </a:p>
        </p:txBody>
      </p:sp>
    </p:spTree>
    <p:extLst>
      <p:ext uri="{BB962C8B-B14F-4D97-AF65-F5344CB8AC3E}">
        <p14:creationId xmlns:p14="http://schemas.microsoft.com/office/powerpoint/2010/main" val="35131027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19</a:t>
            </a:fld>
            <a:endParaRPr lang="en-US"/>
          </a:p>
        </p:txBody>
      </p:sp>
    </p:spTree>
    <p:extLst>
      <p:ext uri="{BB962C8B-B14F-4D97-AF65-F5344CB8AC3E}">
        <p14:creationId xmlns:p14="http://schemas.microsoft.com/office/powerpoint/2010/main" val="3513102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Urgent</a:t>
            </a:r>
            <a:r>
              <a:rPr lang="en-US" baseline="0" dirty="0" smtClean="0"/>
              <a:t> Care – </a:t>
            </a:r>
            <a:r>
              <a:rPr lang="en-US" baseline="0" dirty="0" err="1" smtClean="0"/>
              <a:t>MDLive</a:t>
            </a:r>
            <a:endParaRPr lang="en-US" baseline="0" dirty="0" smtClean="0"/>
          </a:p>
          <a:p>
            <a:r>
              <a:rPr lang="en-US" baseline="0" dirty="0" smtClean="0"/>
              <a:t>Online Scheduling – </a:t>
            </a:r>
            <a:r>
              <a:rPr lang="en-US" baseline="0" dirty="0" err="1" smtClean="0"/>
              <a:t>ZocDoc</a:t>
            </a:r>
            <a:endParaRPr lang="en-US" baseline="0" dirty="0" smtClean="0"/>
          </a:p>
          <a:p>
            <a:r>
              <a:rPr lang="en-US" baseline="0" dirty="0" smtClean="0"/>
              <a:t>Clinical Video </a:t>
            </a:r>
            <a:r>
              <a:rPr lang="en-US" baseline="0" dirty="0" err="1" smtClean="0"/>
              <a:t>Telemed</a:t>
            </a:r>
            <a:r>
              <a:rPr lang="en-US" baseline="0" dirty="0" smtClean="0"/>
              <a:t> – Pediatric IP, MFM, Neonatology, </a:t>
            </a:r>
            <a:r>
              <a:rPr lang="en-US" baseline="0" dirty="0" err="1" smtClean="0"/>
              <a:t>Telestroke</a:t>
            </a:r>
            <a:endParaRPr lang="en-US" baseline="0" dirty="0" smtClean="0"/>
          </a:p>
        </p:txBody>
      </p:sp>
      <p:sp>
        <p:nvSpPr>
          <p:cNvPr id="4" name="Slide Number Placeholder 3"/>
          <p:cNvSpPr>
            <a:spLocks noGrp="1"/>
          </p:cNvSpPr>
          <p:nvPr>
            <p:ph type="sldNum" sz="quarter" idx="10"/>
          </p:nvPr>
        </p:nvSpPr>
        <p:spPr/>
        <p:txBody>
          <a:bodyPr/>
          <a:lstStyle/>
          <a:p>
            <a:pPr>
              <a:defRPr/>
            </a:pPr>
            <a:fld id="{4F0A3B3D-C5B9-422F-892C-F3B690724D07}" type="slidenum">
              <a:rPr lang="en-US" smtClean="0"/>
              <a:pPr>
                <a:defRPr/>
              </a:pPr>
              <a:t>21</a:t>
            </a:fld>
            <a:endParaRPr lang="en-US"/>
          </a:p>
        </p:txBody>
      </p:sp>
    </p:spTree>
    <p:extLst>
      <p:ext uri="{BB962C8B-B14F-4D97-AF65-F5344CB8AC3E}">
        <p14:creationId xmlns:p14="http://schemas.microsoft.com/office/powerpoint/2010/main" val="28040368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Title Page Red">
    <p:spTree>
      <p:nvGrpSpPr>
        <p:cNvPr id="1" name=""/>
        <p:cNvGrpSpPr/>
        <p:nvPr/>
      </p:nvGrpSpPr>
      <p:grpSpPr>
        <a:xfrm>
          <a:off x="0" y="0"/>
          <a:ext cx="0" cy="0"/>
          <a:chOff x="0" y="0"/>
          <a:chExt cx="0" cy="0"/>
        </a:xfrm>
      </p:grpSpPr>
      <p:pic>
        <p:nvPicPr>
          <p:cNvPr id="4" name="Picture 2" descr="A cover_r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763"/>
            <a:ext cx="9144000" cy="631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12"/>
          <p:cNvSpPr>
            <a:spLocks noGrp="1"/>
          </p:cNvSpPr>
          <p:nvPr>
            <p:ph type="body" sz="quarter" idx="13"/>
          </p:nvPr>
        </p:nvSpPr>
        <p:spPr>
          <a:xfrm>
            <a:off x="1014984" y="2432304"/>
            <a:ext cx="8263255" cy="1162812"/>
          </a:xfrm>
          <a:prstGeom prst="rect">
            <a:avLst/>
          </a:prstGeom>
          <a:noFill/>
          <a:ln>
            <a:noFill/>
          </a:ln>
          <a:extLst/>
        </p:spPr>
        <p:txBody>
          <a:bodyPr vert="horz" wrap="square" lIns="91440" tIns="45720" rIns="91440" bIns="45720" numCol="1" anchor="ctr" anchorCtr="0" compatLnSpc="1">
            <a:prstTxWarp prst="textNoShape">
              <a:avLst/>
            </a:prstTxWarp>
          </a:bodyPr>
          <a:lstStyle>
            <a:lvl1pPr marL="0" indent="0">
              <a:buNone/>
              <a:defRPr lang="en-US" sz="4600" smtClean="0">
                <a:solidFill>
                  <a:schemeClr val="bg1"/>
                </a:solidFill>
                <a:latin typeface="Arial" panose="020B0604020202020204" pitchFamily="34" charset="0"/>
                <a:ea typeface="Geneva" charset="-128"/>
                <a:cs typeface="Arial" panose="020B0604020202020204" pitchFamily="34" charset="0"/>
              </a:defRPr>
            </a:lvl1pPr>
            <a:lvl2pPr marL="457200" indent="0">
              <a:buNone/>
              <a:defRPr lang="en-US" sz="4400" smtClean="0">
                <a:latin typeface="Calibri" charset="0"/>
                <a:ea typeface="Geneva" charset="0"/>
                <a:cs typeface="Geneva" charset="0"/>
              </a:defRPr>
            </a:lvl2pPr>
            <a:lvl3pPr marL="914400" indent="0">
              <a:buNone/>
              <a:defRPr lang="en-US" sz="4400" smtClean="0">
                <a:latin typeface="Calibri" charset="0"/>
                <a:ea typeface="Geneva" charset="0"/>
                <a:cs typeface="Geneva" charset="0"/>
              </a:defRPr>
            </a:lvl3pPr>
            <a:lvl4pPr marL="1371600" indent="0">
              <a:buNone/>
              <a:defRPr lang="en-US" sz="4400" smtClean="0">
                <a:latin typeface="Calibri" charset="0"/>
                <a:ea typeface="Geneva" charset="0"/>
                <a:cs typeface="Geneva" charset="0"/>
              </a:defRPr>
            </a:lvl4pPr>
            <a:lvl5pPr marL="1828800" indent="0">
              <a:buNone/>
              <a:defRPr lang="en-US" sz="4400">
                <a:latin typeface="Calibri" charset="0"/>
                <a:ea typeface="Geneva" charset="0"/>
                <a:cs typeface="Geneva" charset="0"/>
              </a:defRPr>
            </a:lvl5pPr>
          </a:lstStyle>
          <a:p>
            <a:pPr lvl="0"/>
            <a:r>
              <a:rPr lang="en-US" smtClean="0"/>
              <a:t>Click to edit Master text styles</a:t>
            </a:r>
          </a:p>
        </p:txBody>
      </p:sp>
      <p:sp>
        <p:nvSpPr>
          <p:cNvPr id="3" name="Text Placeholder 2"/>
          <p:cNvSpPr>
            <a:spLocks noGrp="1"/>
          </p:cNvSpPr>
          <p:nvPr>
            <p:ph type="body" sz="quarter" idx="14"/>
          </p:nvPr>
        </p:nvSpPr>
        <p:spPr>
          <a:xfrm>
            <a:off x="1014413" y="4288536"/>
            <a:ext cx="7615237" cy="1139825"/>
          </a:xfrm>
          <a:prstGeom prst="rect">
            <a:avLst/>
          </a:prstGeom>
        </p:spPr>
        <p:txBody>
          <a:bodyPr/>
          <a:lstStyle>
            <a:lvl1pPr marL="0" indent="0">
              <a:buNone/>
              <a:defRPr sz="3200">
                <a:solidFill>
                  <a:schemeClr val="bg1"/>
                </a:solidFill>
                <a:latin typeface="Arial" panose="020B0604020202020204" pitchFamily="34" charset="0"/>
                <a:cs typeface="Arial" panose="020B0604020202020204" pitchFamily="34" charset="0"/>
              </a:defRPr>
            </a:lvl1pPr>
          </a:lstStyle>
          <a:p>
            <a:pPr lvl="0"/>
            <a:r>
              <a:rPr lang="en-US" smtClean="0"/>
              <a:t>Click to edit Master text styles</a:t>
            </a:r>
          </a:p>
        </p:txBody>
      </p:sp>
      <p:sp>
        <p:nvSpPr>
          <p:cNvPr id="5" name="Slide Number Placeholder 2"/>
          <p:cNvSpPr>
            <a:spLocks noGrp="1"/>
          </p:cNvSpPr>
          <p:nvPr>
            <p:ph type="sldNum" sz="quarter" idx="15"/>
          </p:nvPr>
        </p:nvSpPr>
        <p:spPr/>
        <p:txBody>
          <a:bodyPr/>
          <a:lstStyle>
            <a:lvl1pPr algn="r">
              <a:defRPr sz="900" smtClean="0">
                <a:latin typeface="Arial" pitchFamily="34" charset="0"/>
                <a:cs typeface="Arial" pitchFamily="34" charset="0"/>
              </a:defRPr>
            </a:lvl1pPr>
          </a:lstStyle>
          <a:p>
            <a:pPr>
              <a:defRPr/>
            </a:pPr>
            <a:fld id="{8A608913-5C09-4739-BCF1-98784DDA7F22}" type="slidenum">
              <a:rPr lang="en-US"/>
              <a:pPr>
                <a:defRPr/>
              </a:pPr>
              <a:t>‹#›</a:t>
            </a:fld>
            <a:endParaRPr lang="en-US" dirty="0"/>
          </a:p>
        </p:txBody>
      </p:sp>
      <p:sp>
        <p:nvSpPr>
          <p:cNvPr id="6" name="Footer Placeholder 1"/>
          <p:cNvSpPr>
            <a:spLocks noGrp="1"/>
          </p:cNvSpPr>
          <p:nvPr>
            <p:ph type="ftr" sz="quarter" idx="16"/>
          </p:nvPr>
        </p:nvSpPr>
        <p:spPr/>
        <p:txBody>
          <a:bodyPr/>
          <a:lstStyle>
            <a:lvl1pPr algn="l">
              <a:defRPr sz="900" dirty="0" smtClean="0">
                <a:solidFill>
                  <a:schemeClr val="tx1"/>
                </a:solidFill>
                <a:latin typeface="Arial" pitchFamily="34" charset="0"/>
                <a:cs typeface="Arial" pitchFamily="34" charset="0"/>
              </a:defRPr>
            </a:lvl1pPr>
          </a:lstStyle>
          <a:p>
            <a:pPr>
              <a:defRPr/>
            </a:pPr>
            <a:r>
              <a:rPr lang="en-US" smtClean="0"/>
              <a:t>Confidential</a:t>
            </a:r>
            <a:endParaRPr lang="en-US"/>
          </a:p>
        </p:txBody>
      </p:sp>
      <p:sp>
        <p:nvSpPr>
          <p:cNvPr id="7" name="Date Placeholder 2"/>
          <p:cNvSpPr>
            <a:spLocks noGrp="1"/>
          </p:cNvSpPr>
          <p:nvPr>
            <p:ph type="dt" sz="half" idx="17"/>
          </p:nvPr>
        </p:nvSpPr>
        <p:spPr/>
        <p:txBody>
          <a:bodyPr/>
          <a:lstStyle>
            <a:lvl1pPr algn="r">
              <a:defRPr sz="900" dirty="0" smtClean="0">
                <a:solidFill>
                  <a:schemeClr val="tx1"/>
                </a:solidFill>
                <a:latin typeface="Arial" pitchFamily="34" charset="0"/>
                <a:cs typeface="Arial" pitchFamily="34" charset="0"/>
              </a:defRPr>
            </a:lvl1pPr>
          </a:lstStyle>
          <a:p>
            <a:pPr>
              <a:defRPr/>
            </a:pPr>
            <a:r>
              <a:rPr lang="en-US" smtClean="0"/>
              <a:t>January 23, 2016</a:t>
            </a:r>
            <a:endParaRPr lang="en-US"/>
          </a:p>
        </p:txBody>
      </p:sp>
    </p:spTree>
    <p:extLst>
      <p:ext uri="{BB962C8B-B14F-4D97-AF65-F5344CB8AC3E}">
        <p14:creationId xmlns:p14="http://schemas.microsoft.com/office/powerpoint/2010/main" val="3687954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Title Page Gray">
    <p:spTree>
      <p:nvGrpSpPr>
        <p:cNvPr id="1" name=""/>
        <p:cNvGrpSpPr/>
        <p:nvPr/>
      </p:nvGrpSpPr>
      <p:grpSpPr>
        <a:xfrm>
          <a:off x="0" y="0"/>
          <a:ext cx="0" cy="0"/>
          <a:chOff x="0" y="0"/>
          <a:chExt cx="0" cy="0"/>
        </a:xfrm>
      </p:grpSpPr>
      <p:pic>
        <p:nvPicPr>
          <p:cNvPr id="4" name="Picture 2" descr="B cover_r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175"/>
            <a:ext cx="91440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12"/>
          <p:cNvSpPr>
            <a:spLocks noGrp="1"/>
          </p:cNvSpPr>
          <p:nvPr>
            <p:ph type="body" sz="quarter" idx="13"/>
          </p:nvPr>
        </p:nvSpPr>
        <p:spPr>
          <a:xfrm>
            <a:off x="1014984" y="2432304"/>
            <a:ext cx="8263255" cy="1162812"/>
          </a:xfrm>
          <a:prstGeom prst="rect">
            <a:avLst/>
          </a:prstGeom>
          <a:noFill/>
          <a:ln>
            <a:noFill/>
          </a:ln>
          <a:extLst/>
        </p:spPr>
        <p:txBody>
          <a:bodyPr vert="horz" wrap="square" lIns="91440" tIns="45720" rIns="91440" bIns="45720" numCol="1" anchor="ctr" anchorCtr="0" compatLnSpc="1">
            <a:prstTxWarp prst="textNoShape">
              <a:avLst/>
            </a:prstTxWarp>
          </a:bodyPr>
          <a:lstStyle>
            <a:lvl1pPr marL="0" indent="0">
              <a:buNone/>
              <a:defRPr lang="en-US" sz="4600" smtClean="0">
                <a:solidFill>
                  <a:schemeClr val="tx1"/>
                </a:solidFill>
                <a:latin typeface="Arial" panose="020B0604020202020204" pitchFamily="34" charset="0"/>
                <a:ea typeface="Geneva" charset="-128"/>
                <a:cs typeface="Arial" panose="020B0604020202020204" pitchFamily="34" charset="0"/>
              </a:defRPr>
            </a:lvl1pPr>
            <a:lvl2pPr marL="457200" indent="0">
              <a:buNone/>
              <a:defRPr lang="en-US" sz="4400" smtClean="0">
                <a:latin typeface="Calibri" charset="0"/>
                <a:ea typeface="Geneva" charset="0"/>
                <a:cs typeface="Geneva" charset="0"/>
              </a:defRPr>
            </a:lvl2pPr>
            <a:lvl3pPr marL="914400" indent="0">
              <a:buNone/>
              <a:defRPr lang="en-US" sz="4400" smtClean="0">
                <a:latin typeface="Calibri" charset="0"/>
                <a:ea typeface="Geneva" charset="0"/>
                <a:cs typeface="Geneva" charset="0"/>
              </a:defRPr>
            </a:lvl3pPr>
            <a:lvl4pPr marL="1371600" indent="0">
              <a:buNone/>
              <a:defRPr lang="en-US" sz="4400" smtClean="0">
                <a:latin typeface="Calibri" charset="0"/>
                <a:ea typeface="Geneva" charset="0"/>
                <a:cs typeface="Geneva" charset="0"/>
              </a:defRPr>
            </a:lvl4pPr>
            <a:lvl5pPr marL="1828800" indent="0">
              <a:buNone/>
              <a:defRPr lang="en-US" sz="4400">
                <a:latin typeface="Calibri" charset="0"/>
                <a:ea typeface="Geneva" charset="0"/>
                <a:cs typeface="Geneva" charset="0"/>
              </a:defRPr>
            </a:lvl5pPr>
          </a:lstStyle>
          <a:p>
            <a:pPr lvl="0"/>
            <a:r>
              <a:rPr lang="en-US" smtClean="0"/>
              <a:t>Click to edit Master text styles</a:t>
            </a:r>
          </a:p>
        </p:txBody>
      </p:sp>
      <p:sp>
        <p:nvSpPr>
          <p:cNvPr id="3" name="Text Placeholder 2"/>
          <p:cNvSpPr>
            <a:spLocks noGrp="1"/>
          </p:cNvSpPr>
          <p:nvPr>
            <p:ph type="body" sz="quarter" idx="14"/>
          </p:nvPr>
        </p:nvSpPr>
        <p:spPr>
          <a:xfrm>
            <a:off x="1014413" y="4288536"/>
            <a:ext cx="7615237" cy="1139825"/>
          </a:xfrm>
          <a:prstGeom prst="rect">
            <a:avLst/>
          </a:prstGeom>
        </p:spPr>
        <p:txBody>
          <a:bodyPr/>
          <a:lstStyle>
            <a:lvl1pPr marL="0" indent="0">
              <a:buNone/>
              <a:defRPr sz="3200">
                <a:solidFill>
                  <a:schemeClr val="tx1"/>
                </a:solidFill>
                <a:latin typeface="Arial" panose="020B0604020202020204" pitchFamily="34" charset="0"/>
                <a:cs typeface="Arial" panose="020B0604020202020204" pitchFamily="34" charset="0"/>
              </a:defRPr>
            </a:lvl1pPr>
          </a:lstStyle>
          <a:p>
            <a:pPr lvl="0"/>
            <a:r>
              <a:rPr lang="en-US" smtClean="0"/>
              <a:t>Click to edit Master text styles</a:t>
            </a:r>
          </a:p>
        </p:txBody>
      </p:sp>
      <p:sp>
        <p:nvSpPr>
          <p:cNvPr id="5" name="Slide Number Placeholder 2"/>
          <p:cNvSpPr>
            <a:spLocks noGrp="1"/>
          </p:cNvSpPr>
          <p:nvPr>
            <p:ph type="sldNum" sz="quarter" idx="15"/>
          </p:nvPr>
        </p:nvSpPr>
        <p:spPr/>
        <p:txBody>
          <a:bodyPr/>
          <a:lstStyle>
            <a:lvl1pPr algn="r">
              <a:defRPr sz="900" smtClean="0">
                <a:latin typeface="Arial" pitchFamily="34" charset="0"/>
                <a:cs typeface="Arial" pitchFamily="34" charset="0"/>
              </a:defRPr>
            </a:lvl1pPr>
          </a:lstStyle>
          <a:p>
            <a:pPr>
              <a:defRPr/>
            </a:pPr>
            <a:fld id="{305F3893-2FBF-4551-9D9A-CF466AADF402}" type="slidenum">
              <a:rPr lang="en-US"/>
              <a:pPr>
                <a:defRPr/>
              </a:pPr>
              <a:t>‹#›</a:t>
            </a:fld>
            <a:endParaRPr lang="en-US" dirty="0"/>
          </a:p>
        </p:txBody>
      </p:sp>
      <p:sp>
        <p:nvSpPr>
          <p:cNvPr id="6" name="Footer Placeholder 1"/>
          <p:cNvSpPr>
            <a:spLocks noGrp="1"/>
          </p:cNvSpPr>
          <p:nvPr>
            <p:ph type="ftr" sz="quarter" idx="16"/>
          </p:nvPr>
        </p:nvSpPr>
        <p:spPr/>
        <p:txBody>
          <a:bodyPr/>
          <a:lstStyle>
            <a:lvl1pPr algn="l">
              <a:defRPr sz="900" dirty="0" smtClean="0">
                <a:solidFill>
                  <a:schemeClr val="tx1"/>
                </a:solidFill>
                <a:latin typeface="Arial" pitchFamily="34" charset="0"/>
                <a:cs typeface="Arial" pitchFamily="34" charset="0"/>
              </a:defRPr>
            </a:lvl1pPr>
          </a:lstStyle>
          <a:p>
            <a:pPr>
              <a:defRPr/>
            </a:pPr>
            <a:r>
              <a:rPr lang="en-US" smtClean="0"/>
              <a:t>Confidential</a:t>
            </a:r>
            <a:endParaRPr lang="en-US"/>
          </a:p>
        </p:txBody>
      </p:sp>
      <p:sp>
        <p:nvSpPr>
          <p:cNvPr id="7" name="Date Placeholder 2"/>
          <p:cNvSpPr>
            <a:spLocks noGrp="1"/>
          </p:cNvSpPr>
          <p:nvPr>
            <p:ph type="dt" sz="half" idx="17"/>
          </p:nvPr>
        </p:nvSpPr>
        <p:spPr/>
        <p:txBody>
          <a:bodyPr/>
          <a:lstStyle>
            <a:lvl1pPr algn="r">
              <a:defRPr sz="900" dirty="0" smtClean="0">
                <a:solidFill>
                  <a:schemeClr val="tx1"/>
                </a:solidFill>
                <a:latin typeface="Arial" pitchFamily="34" charset="0"/>
                <a:cs typeface="Arial" pitchFamily="34" charset="0"/>
              </a:defRPr>
            </a:lvl1pPr>
          </a:lstStyle>
          <a:p>
            <a:pPr>
              <a:defRPr/>
            </a:pPr>
            <a:r>
              <a:rPr lang="en-US" smtClean="0"/>
              <a:t>January 23, 2016</a:t>
            </a:r>
            <a:endParaRPr lang="en-US"/>
          </a:p>
        </p:txBody>
      </p:sp>
    </p:spTree>
    <p:extLst>
      <p:ext uri="{BB962C8B-B14F-4D97-AF65-F5344CB8AC3E}">
        <p14:creationId xmlns:p14="http://schemas.microsoft.com/office/powerpoint/2010/main" val="3942188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lide Title with Background">
    <p:spTree>
      <p:nvGrpSpPr>
        <p:cNvPr id="1" name=""/>
        <p:cNvGrpSpPr/>
        <p:nvPr/>
      </p:nvGrpSpPr>
      <p:grpSpPr>
        <a:xfrm>
          <a:off x="0" y="0"/>
          <a:ext cx="0" cy="0"/>
          <a:chOff x="0" y="0"/>
          <a:chExt cx="0" cy="0"/>
        </a:xfrm>
      </p:grpSpPr>
      <p:pic>
        <p:nvPicPr>
          <p:cNvPr id="4" name="Picture 2" descr="C graphic bkgnd_r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88" y="3175"/>
            <a:ext cx="9140825"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338328"/>
            <a:ext cx="8229600" cy="1143000"/>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a:defRPr lang="en-US" sz="4600" b="0" dirty="0">
                <a:latin typeface="Arial" panose="020B0604020202020204" pitchFamily="34" charset="0"/>
                <a:ea typeface="Geneva" charset="-128"/>
                <a:cs typeface="Arial" panose="020B0604020202020204" pitchFamily="34" charset="0"/>
              </a:defRPr>
            </a:lvl1pPr>
          </a:lstStyle>
          <a:p>
            <a:pPr lvl="0"/>
            <a:r>
              <a:rPr lang="en-US" smtClean="0"/>
              <a:t>Click to edit Master title style</a:t>
            </a:r>
            <a:endParaRPr lang="en-US" dirty="0"/>
          </a:p>
        </p:txBody>
      </p:sp>
      <p:sp>
        <p:nvSpPr>
          <p:cNvPr id="3" name="Content Placeholder 2"/>
          <p:cNvSpPr>
            <a:spLocks noGrp="1"/>
          </p:cNvSpPr>
          <p:nvPr>
            <p:ph idx="1"/>
          </p:nvPr>
        </p:nvSpPr>
        <p:spPr>
          <a:xfrm>
            <a:off x="685800" y="1664208"/>
            <a:ext cx="7763256" cy="4197096"/>
          </a:xfrm>
          <a:prstGeom prst="rect">
            <a:avLst/>
          </a:prstGeom>
          <a:noFill/>
          <a:ln>
            <a:noFill/>
          </a:ln>
          <a:extLst/>
        </p:spPr>
        <p:txBody>
          <a:bodyPr/>
          <a:lstStyle>
            <a:lvl1pPr>
              <a:defRPr lang="en-US" sz="3200" dirty="0" smtClean="0">
                <a:latin typeface="Arial" panose="020B0604020202020204" pitchFamily="34" charset="0"/>
                <a:ea typeface="Geneva" charset="-128"/>
                <a:cs typeface="Arial" panose="020B0604020202020204" pitchFamily="34" charset="0"/>
              </a:defRPr>
            </a:lvl1pPr>
            <a:lvl2pPr>
              <a:defRPr lang="en-US" sz="2800" dirty="0" smtClean="0">
                <a:latin typeface="Arial" panose="020B0604020202020204" pitchFamily="34" charset="0"/>
                <a:ea typeface="Geneva" charset="-128"/>
                <a:cs typeface="Arial" panose="020B0604020202020204" pitchFamily="34" charset="0"/>
              </a:defRPr>
            </a:lvl2pPr>
            <a:lvl3pPr>
              <a:defRPr lang="en-US" sz="2400" dirty="0" smtClean="0">
                <a:latin typeface="Arial" panose="020B0604020202020204" pitchFamily="34" charset="0"/>
                <a:ea typeface="Geneva" charset="-128"/>
                <a:cs typeface="Arial" panose="020B0604020202020204" pitchFamily="34" charset="0"/>
              </a:defRPr>
            </a:lvl3pPr>
            <a:lvl4pPr>
              <a:defRPr lang="en-US" sz="2000" dirty="0" smtClean="0">
                <a:latin typeface="Arial" panose="020B0604020202020204" pitchFamily="34" charset="0"/>
                <a:ea typeface="Geneva" charset="-128"/>
                <a:cs typeface="Arial" panose="020B0604020202020204" pitchFamily="34" charset="0"/>
              </a:defRPr>
            </a:lvl4pPr>
            <a:lvl5pPr>
              <a:defRPr lang="en-US" sz="2000" dirty="0">
                <a:latin typeface="Arial" panose="020B0604020202020204" pitchFamily="34" charset="0"/>
                <a:ea typeface="Geneva" charset="-128"/>
                <a:cs typeface="Arial" panose="020B0604020202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2"/>
          <p:cNvSpPr>
            <a:spLocks noGrp="1"/>
          </p:cNvSpPr>
          <p:nvPr>
            <p:ph type="sldNum" sz="quarter" idx="10"/>
          </p:nvPr>
        </p:nvSpPr>
        <p:spPr/>
        <p:txBody>
          <a:bodyPr/>
          <a:lstStyle>
            <a:lvl1pPr algn="r">
              <a:defRPr sz="900" smtClean="0">
                <a:latin typeface="Arial" pitchFamily="34" charset="0"/>
                <a:cs typeface="Arial" pitchFamily="34" charset="0"/>
              </a:defRPr>
            </a:lvl1pPr>
          </a:lstStyle>
          <a:p>
            <a:pPr>
              <a:defRPr/>
            </a:pPr>
            <a:fld id="{E5D28685-A7B3-4371-B2DA-BB6075A5A27A}" type="slidenum">
              <a:rPr lang="en-US"/>
              <a:pPr>
                <a:defRPr/>
              </a:pPr>
              <a:t>‹#›</a:t>
            </a:fld>
            <a:endParaRPr lang="en-US" dirty="0"/>
          </a:p>
        </p:txBody>
      </p:sp>
      <p:sp>
        <p:nvSpPr>
          <p:cNvPr id="6" name="Footer Placeholder 1"/>
          <p:cNvSpPr>
            <a:spLocks noGrp="1"/>
          </p:cNvSpPr>
          <p:nvPr>
            <p:ph type="ftr" sz="quarter" idx="11"/>
          </p:nvPr>
        </p:nvSpPr>
        <p:spPr/>
        <p:txBody>
          <a:bodyPr/>
          <a:lstStyle>
            <a:lvl1pPr algn="l">
              <a:defRPr sz="900" dirty="0" smtClean="0">
                <a:solidFill>
                  <a:schemeClr val="tx1"/>
                </a:solidFill>
                <a:latin typeface="Arial" pitchFamily="34" charset="0"/>
                <a:cs typeface="Arial" pitchFamily="34" charset="0"/>
              </a:defRPr>
            </a:lvl1pPr>
          </a:lstStyle>
          <a:p>
            <a:pPr>
              <a:defRPr/>
            </a:pPr>
            <a:r>
              <a:rPr lang="en-US" smtClean="0"/>
              <a:t>Confidential</a:t>
            </a:r>
            <a:endParaRPr lang="en-US"/>
          </a:p>
        </p:txBody>
      </p:sp>
      <p:sp>
        <p:nvSpPr>
          <p:cNvPr id="7" name="Date Placeholder 2"/>
          <p:cNvSpPr>
            <a:spLocks noGrp="1"/>
          </p:cNvSpPr>
          <p:nvPr>
            <p:ph type="dt" sz="half" idx="12"/>
          </p:nvPr>
        </p:nvSpPr>
        <p:spPr/>
        <p:txBody>
          <a:bodyPr/>
          <a:lstStyle>
            <a:lvl1pPr algn="r">
              <a:defRPr sz="900" dirty="0" smtClean="0">
                <a:solidFill>
                  <a:schemeClr val="tx1"/>
                </a:solidFill>
                <a:latin typeface="Arial" pitchFamily="34" charset="0"/>
                <a:cs typeface="Arial" pitchFamily="34" charset="0"/>
              </a:defRPr>
            </a:lvl1pPr>
          </a:lstStyle>
          <a:p>
            <a:pPr>
              <a:defRPr/>
            </a:pPr>
            <a:r>
              <a:rPr lang="en-US" smtClean="0"/>
              <a:t>January 23, 2016</a:t>
            </a:r>
            <a:endParaRPr lang="en-US"/>
          </a:p>
        </p:txBody>
      </p:sp>
    </p:spTree>
    <p:extLst>
      <p:ext uri="{BB962C8B-B14F-4D97-AF65-F5344CB8AC3E}">
        <p14:creationId xmlns:p14="http://schemas.microsoft.com/office/powerpoint/2010/main" val="113776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ray Bar Slide with Title">
    <p:spTree>
      <p:nvGrpSpPr>
        <p:cNvPr id="1" name=""/>
        <p:cNvGrpSpPr/>
        <p:nvPr/>
      </p:nvGrpSpPr>
      <p:grpSpPr>
        <a:xfrm>
          <a:off x="0" y="0"/>
          <a:ext cx="0" cy="0"/>
          <a:chOff x="0" y="0"/>
          <a:chExt cx="0" cy="0"/>
        </a:xfrm>
      </p:grpSpPr>
      <p:pic>
        <p:nvPicPr>
          <p:cNvPr id="4" name="Picture 2" descr="D title bar_r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175"/>
            <a:ext cx="91440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9144"/>
            <a:ext cx="8229600" cy="950976"/>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a:defRPr lang="en-US" sz="4600" b="0" dirty="0">
                <a:latin typeface="Arial" panose="020B0604020202020204" pitchFamily="34" charset="0"/>
                <a:ea typeface="Geneva" charset="-128"/>
                <a:cs typeface="Arial" panose="020B0604020202020204" pitchFamily="34" charset="0"/>
              </a:defRPr>
            </a:lvl1pPr>
          </a:lstStyle>
          <a:p>
            <a:pPr lvl="0"/>
            <a:r>
              <a:rPr lang="en-US" smtClean="0"/>
              <a:t>Click to edit Master title style</a:t>
            </a:r>
            <a:endParaRPr lang="en-US" dirty="0"/>
          </a:p>
        </p:txBody>
      </p:sp>
      <p:sp>
        <p:nvSpPr>
          <p:cNvPr id="3" name="Content Placeholder 2"/>
          <p:cNvSpPr>
            <a:spLocks noGrp="1"/>
          </p:cNvSpPr>
          <p:nvPr>
            <p:ph idx="1"/>
          </p:nvPr>
        </p:nvSpPr>
        <p:spPr>
          <a:xfrm>
            <a:off x="576072" y="1664207"/>
            <a:ext cx="7763256" cy="4133088"/>
          </a:xfrm>
          <a:prstGeom prst="rect">
            <a:avLst/>
          </a:prstGeom>
        </p:spPr>
        <p:txBody>
          <a:bodyPr/>
          <a:lstStyle>
            <a:lvl1pPr>
              <a:defRPr sz="3200">
                <a:latin typeface="Arial" panose="020B0604020202020204" pitchFamily="34" charset="0"/>
                <a:cs typeface="Arial" panose="020B0604020202020204" pitchFamily="34" charset="0"/>
              </a:defRPr>
            </a:lvl1pPr>
            <a:lvl2pPr marL="685800" indent="-228600">
              <a:buFont typeface="Arial" panose="020B0604020202020204" pitchFamily="34" charset="0"/>
              <a:buChar char="–"/>
              <a:defRPr lang="en-US" sz="2800" kern="1200" dirty="0" smtClean="0">
                <a:solidFill>
                  <a:schemeClr val="tx1"/>
                </a:solidFill>
                <a:latin typeface="Arial" panose="020B0604020202020204" pitchFamily="34" charset="0"/>
                <a:ea typeface="Geneva" charset="-128"/>
                <a:cs typeface="Arial" panose="020B0604020202020204" pitchFamily="34" charset="0"/>
              </a:defRPr>
            </a:lvl2pPr>
            <a:lvl3pPr>
              <a:defRPr sz="2400">
                <a:latin typeface="Arial" panose="020B0604020202020204" pitchFamily="34" charset="0"/>
                <a:cs typeface="Arial" panose="020B0604020202020204" pitchFamily="34" charset="0"/>
              </a:defRPr>
            </a:lvl3pPr>
            <a:lvl4pPr marL="1600200" indent="-228600">
              <a:buFont typeface="Arial" panose="020B0604020202020204" pitchFamily="34" charset="0"/>
              <a:buChar char="–"/>
              <a:defRPr sz="2000">
                <a:latin typeface="Arial" panose="020B0604020202020204" pitchFamily="34" charset="0"/>
                <a:cs typeface="Arial" panose="020B0604020202020204" pitchFamily="34" charset="0"/>
              </a:defRPr>
            </a:lvl4pPr>
            <a:lvl5pPr marL="2057400" indent="-228600">
              <a:buFont typeface="Calibri" panose="020F0502020204030204" pitchFamily="34" charset="0"/>
              <a:buChar char="»"/>
              <a:defRPr sz="2000">
                <a:latin typeface="Arial" panose="020B0604020202020204" pitchFamily="34" charset="0"/>
                <a:cs typeface="Arial" panose="020B0604020202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2"/>
          <p:cNvSpPr>
            <a:spLocks noGrp="1"/>
          </p:cNvSpPr>
          <p:nvPr>
            <p:ph type="sldNum" sz="quarter" idx="10"/>
          </p:nvPr>
        </p:nvSpPr>
        <p:spPr/>
        <p:txBody>
          <a:bodyPr/>
          <a:lstStyle>
            <a:lvl1pPr algn="r">
              <a:defRPr sz="900" smtClean="0">
                <a:latin typeface="Arial" pitchFamily="34" charset="0"/>
                <a:cs typeface="Arial" pitchFamily="34" charset="0"/>
              </a:defRPr>
            </a:lvl1pPr>
          </a:lstStyle>
          <a:p>
            <a:pPr>
              <a:defRPr/>
            </a:pPr>
            <a:fld id="{C555AE16-EEEC-493D-8ACC-CB70A5D3B849}" type="slidenum">
              <a:rPr lang="en-US"/>
              <a:pPr>
                <a:defRPr/>
              </a:pPr>
              <a:t>‹#›</a:t>
            </a:fld>
            <a:endParaRPr lang="en-US" dirty="0"/>
          </a:p>
        </p:txBody>
      </p:sp>
      <p:sp>
        <p:nvSpPr>
          <p:cNvPr id="6" name="Footer Placeholder 1"/>
          <p:cNvSpPr>
            <a:spLocks noGrp="1"/>
          </p:cNvSpPr>
          <p:nvPr>
            <p:ph type="ftr" sz="quarter" idx="11"/>
          </p:nvPr>
        </p:nvSpPr>
        <p:spPr/>
        <p:txBody>
          <a:bodyPr/>
          <a:lstStyle>
            <a:lvl1pPr algn="l">
              <a:defRPr sz="900" dirty="0" smtClean="0">
                <a:solidFill>
                  <a:schemeClr val="tx1"/>
                </a:solidFill>
                <a:latin typeface="Arial" pitchFamily="34" charset="0"/>
                <a:cs typeface="Arial" pitchFamily="34" charset="0"/>
              </a:defRPr>
            </a:lvl1pPr>
          </a:lstStyle>
          <a:p>
            <a:pPr>
              <a:defRPr/>
            </a:pPr>
            <a:r>
              <a:rPr lang="en-US" smtClean="0"/>
              <a:t>Confidential</a:t>
            </a:r>
            <a:endParaRPr lang="en-US"/>
          </a:p>
        </p:txBody>
      </p:sp>
      <p:sp>
        <p:nvSpPr>
          <p:cNvPr id="7" name="Date Placeholder 2"/>
          <p:cNvSpPr>
            <a:spLocks noGrp="1"/>
          </p:cNvSpPr>
          <p:nvPr>
            <p:ph type="dt" sz="half" idx="12"/>
          </p:nvPr>
        </p:nvSpPr>
        <p:spPr/>
        <p:txBody>
          <a:bodyPr/>
          <a:lstStyle>
            <a:lvl1pPr algn="r">
              <a:defRPr sz="900" dirty="0" smtClean="0">
                <a:solidFill>
                  <a:schemeClr val="tx1"/>
                </a:solidFill>
                <a:latin typeface="Arial" pitchFamily="34" charset="0"/>
                <a:cs typeface="Arial" pitchFamily="34" charset="0"/>
              </a:defRPr>
            </a:lvl1pPr>
          </a:lstStyle>
          <a:p>
            <a:pPr>
              <a:defRPr/>
            </a:pPr>
            <a:r>
              <a:rPr lang="en-US" smtClean="0"/>
              <a:t>January 23, 2016</a:t>
            </a:r>
            <a:endParaRPr lang="en-US"/>
          </a:p>
        </p:txBody>
      </p:sp>
    </p:spTree>
    <p:extLst>
      <p:ext uri="{BB962C8B-B14F-4D97-AF65-F5344CB8AC3E}">
        <p14:creationId xmlns:p14="http://schemas.microsoft.com/office/powerpoint/2010/main" val="315402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lide no Gray Bar">
    <p:spTree>
      <p:nvGrpSpPr>
        <p:cNvPr id="1" name=""/>
        <p:cNvGrpSpPr/>
        <p:nvPr/>
      </p:nvGrpSpPr>
      <p:grpSpPr>
        <a:xfrm>
          <a:off x="0" y="0"/>
          <a:ext cx="0" cy="0"/>
          <a:chOff x="0" y="0"/>
          <a:chExt cx="0" cy="0"/>
        </a:xfrm>
      </p:grpSpPr>
      <p:pic>
        <p:nvPicPr>
          <p:cNvPr id="4" name="Picture 2" descr="F red bar_r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284913"/>
            <a:ext cx="9144000" cy="7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338328"/>
            <a:ext cx="8229600" cy="950976"/>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a:defRPr lang="en-US" sz="4600" b="0" dirty="0">
                <a:latin typeface="Arial" panose="020B0604020202020204" pitchFamily="34" charset="0"/>
                <a:ea typeface="Geneva" charset="-128"/>
                <a:cs typeface="Arial" panose="020B0604020202020204" pitchFamily="34" charset="0"/>
              </a:defRPr>
            </a:lvl1pPr>
          </a:lstStyle>
          <a:p>
            <a:pPr lvl="0"/>
            <a:r>
              <a:rPr lang="en-US" smtClean="0"/>
              <a:t>Click to edit Master title style</a:t>
            </a:r>
            <a:endParaRPr lang="en-US" dirty="0"/>
          </a:p>
        </p:txBody>
      </p:sp>
      <p:sp>
        <p:nvSpPr>
          <p:cNvPr id="3" name="Content Placeholder 2"/>
          <p:cNvSpPr>
            <a:spLocks noGrp="1"/>
          </p:cNvSpPr>
          <p:nvPr>
            <p:ph idx="1"/>
          </p:nvPr>
        </p:nvSpPr>
        <p:spPr>
          <a:xfrm>
            <a:off x="685800" y="1664207"/>
            <a:ext cx="7763256" cy="3490082"/>
          </a:xfrm>
          <a:prstGeom prst="rect">
            <a:avLst/>
          </a:prstGeom>
        </p:spPr>
        <p:txBody>
          <a:bodyPr/>
          <a:lstStyle>
            <a:lvl1pPr>
              <a:defRPr sz="3200">
                <a:latin typeface="Arial" panose="020B0604020202020204" pitchFamily="34" charset="0"/>
                <a:cs typeface="Arial" panose="020B0604020202020204" pitchFamily="34" charset="0"/>
              </a:defRPr>
            </a:lvl1pPr>
            <a:lvl2pPr marL="685800" indent="-228600">
              <a:buFont typeface="Arial" panose="020B0604020202020204" pitchFamily="34" charset="0"/>
              <a:buChar char="–"/>
              <a:defRPr lang="en-US" sz="2800" kern="1200" dirty="0" smtClean="0">
                <a:solidFill>
                  <a:schemeClr val="tx1"/>
                </a:solidFill>
                <a:latin typeface="Arial" panose="020B0604020202020204" pitchFamily="34" charset="0"/>
                <a:ea typeface="Geneva" charset="-128"/>
                <a:cs typeface="Arial" panose="020B0604020202020204" pitchFamily="34" charset="0"/>
              </a:defRPr>
            </a:lvl2pPr>
            <a:lvl3pPr>
              <a:defRPr sz="2400">
                <a:latin typeface="Arial" panose="020B0604020202020204" pitchFamily="34" charset="0"/>
                <a:cs typeface="Arial" panose="020B0604020202020204" pitchFamily="34" charset="0"/>
              </a:defRPr>
            </a:lvl3pPr>
            <a:lvl4pPr marL="1600200" indent="-228600">
              <a:buFont typeface="Arial" panose="020B0604020202020204" pitchFamily="34" charset="0"/>
              <a:buChar char="–"/>
              <a:defRPr sz="2000">
                <a:latin typeface="Arial" panose="020B0604020202020204" pitchFamily="34" charset="0"/>
                <a:cs typeface="Arial" panose="020B0604020202020204" pitchFamily="34" charset="0"/>
              </a:defRPr>
            </a:lvl4pPr>
            <a:lvl5pPr marL="2057400" indent="-228600">
              <a:buFont typeface="Calibri" panose="020F0502020204030204" pitchFamily="34" charset="0"/>
              <a:buChar char="»"/>
              <a:defRPr sz="2000">
                <a:latin typeface="Arial" panose="020B0604020202020204" pitchFamily="34" charset="0"/>
                <a:cs typeface="Arial" panose="020B0604020202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2"/>
          <p:cNvSpPr>
            <a:spLocks noGrp="1"/>
          </p:cNvSpPr>
          <p:nvPr>
            <p:ph type="sldNum" sz="quarter" idx="10"/>
          </p:nvPr>
        </p:nvSpPr>
        <p:spPr/>
        <p:txBody>
          <a:bodyPr/>
          <a:lstStyle>
            <a:lvl1pPr algn="r">
              <a:defRPr sz="900" smtClean="0">
                <a:latin typeface="Arial" pitchFamily="34" charset="0"/>
                <a:cs typeface="Arial" pitchFamily="34" charset="0"/>
              </a:defRPr>
            </a:lvl1pPr>
          </a:lstStyle>
          <a:p>
            <a:pPr>
              <a:defRPr/>
            </a:pPr>
            <a:fld id="{D05F0720-467E-47E8-BF84-9241980C9FAE}" type="slidenum">
              <a:rPr lang="en-US"/>
              <a:pPr>
                <a:defRPr/>
              </a:pPr>
              <a:t>‹#›</a:t>
            </a:fld>
            <a:endParaRPr lang="en-US" dirty="0"/>
          </a:p>
        </p:txBody>
      </p:sp>
      <p:sp>
        <p:nvSpPr>
          <p:cNvPr id="6" name="Footer Placeholder 1"/>
          <p:cNvSpPr>
            <a:spLocks noGrp="1"/>
          </p:cNvSpPr>
          <p:nvPr>
            <p:ph type="ftr" sz="quarter" idx="11"/>
          </p:nvPr>
        </p:nvSpPr>
        <p:spPr/>
        <p:txBody>
          <a:bodyPr/>
          <a:lstStyle>
            <a:lvl1pPr algn="l">
              <a:defRPr sz="900" dirty="0" smtClean="0">
                <a:solidFill>
                  <a:schemeClr val="tx1"/>
                </a:solidFill>
                <a:latin typeface="Arial" pitchFamily="34" charset="0"/>
                <a:cs typeface="Arial" pitchFamily="34" charset="0"/>
              </a:defRPr>
            </a:lvl1pPr>
          </a:lstStyle>
          <a:p>
            <a:pPr>
              <a:defRPr/>
            </a:pPr>
            <a:r>
              <a:rPr lang="en-US" smtClean="0"/>
              <a:t>Confidential</a:t>
            </a:r>
            <a:endParaRPr lang="en-US"/>
          </a:p>
        </p:txBody>
      </p:sp>
      <p:sp>
        <p:nvSpPr>
          <p:cNvPr id="7" name="Date Placeholder 2"/>
          <p:cNvSpPr>
            <a:spLocks noGrp="1"/>
          </p:cNvSpPr>
          <p:nvPr>
            <p:ph type="dt" sz="half" idx="12"/>
          </p:nvPr>
        </p:nvSpPr>
        <p:spPr/>
        <p:txBody>
          <a:bodyPr/>
          <a:lstStyle>
            <a:lvl1pPr algn="r">
              <a:defRPr sz="900" dirty="0" smtClean="0">
                <a:solidFill>
                  <a:schemeClr val="tx1"/>
                </a:solidFill>
                <a:latin typeface="Arial" pitchFamily="34" charset="0"/>
                <a:cs typeface="Arial" pitchFamily="34" charset="0"/>
              </a:defRPr>
            </a:lvl1pPr>
          </a:lstStyle>
          <a:p>
            <a:pPr>
              <a:defRPr/>
            </a:pPr>
            <a:r>
              <a:rPr lang="en-US" smtClean="0"/>
              <a:t>January 23, 2016</a:t>
            </a:r>
            <a:endParaRPr lang="en-US"/>
          </a:p>
        </p:txBody>
      </p:sp>
    </p:spTree>
    <p:extLst>
      <p:ext uri="{BB962C8B-B14F-4D97-AF65-F5344CB8AC3E}">
        <p14:creationId xmlns:p14="http://schemas.microsoft.com/office/powerpoint/2010/main" val="2824917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8_Standard">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a:xfrm>
            <a:off x="457200" y="443355"/>
            <a:ext cx="8229600" cy="407024"/>
          </a:xfrm>
          <a:prstGeom prst="rect">
            <a:avLst/>
          </a:prstGeom>
        </p:spPr>
        <p:txBody>
          <a:bodyPr lIns="0" tIns="0" rIns="0" bIns="0" anchor="b" anchorCtr="0">
            <a:noAutofit/>
          </a:bodyPr>
          <a:lstStyle>
            <a:lvl1pPr>
              <a:defRPr/>
            </a:lvl1pPr>
          </a:lstStyle>
          <a:p>
            <a:r>
              <a:rPr lang="en-US" dirty="0" smtClean="0"/>
              <a:t>Slide Title – Arial 18pt Bold, Use Title Case</a:t>
            </a:r>
            <a:endParaRPr lang="en-US" dirty="0"/>
          </a:p>
        </p:txBody>
      </p:sp>
      <p:sp>
        <p:nvSpPr>
          <p:cNvPr id="3" name="Slide Number Placeholder 2"/>
          <p:cNvSpPr>
            <a:spLocks noGrp="1"/>
          </p:cNvSpPr>
          <p:nvPr>
            <p:ph type="sldNum" sz="quarter" idx="10"/>
          </p:nvPr>
        </p:nvSpPr>
        <p:spPr bwMode="gray">
          <a:xfrm>
            <a:off x="8522229" y="0"/>
            <a:ext cx="621771" cy="365126"/>
          </a:xfrm>
          <a:prstGeom prst="rect">
            <a:avLst/>
          </a:prstGeom>
        </p:spPr>
        <p:txBody>
          <a:bodyPr>
            <a:noAutofit/>
          </a:bodyPr>
          <a:lstStyle/>
          <a:p>
            <a:fld id="{D1524D41-16DC-4D92-9EF9-071B213BE0F5}" type="slidenum">
              <a:rPr lang="en-US" smtClean="0"/>
              <a:pPr/>
              <a:t>‹#›</a:t>
            </a:fld>
            <a:endParaRPr lang="en-US"/>
          </a:p>
        </p:txBody>
      </p:sp>
      <p:sp>
        <p:nvSpPr>
          <p:cNvPr id="5" name="Text Placeholder 4"/>
          <p:cNvSpPr>
            <a:spLocks noGrp="1"/>
          </p:cNvSpPr>
          <p:nvPr>
            <p:ph type="body" sz="quarter" idx="11" hasCustomPrompt="1"/>
          </p:nvPr>
        </p:nvSpPr>
        <p:spPr bwMode="gray">
          <a:xfrm>
            <a:off x="457200" y="960107"/>
            <a:ext cx="8227786" cy="438914"/>
          </a:xfrm>
          <a:prstGeom prst="rect">
            <a:avLst/>
          </a:prstGeom>
        </p:spPr>
        <p:txBody>
          <a:bodyPr lIns="0" rIns="0">
            <a:noAutofit/>
          </a:bodyPr>
          <a:lstStyle>
            <a:lvl1pPr marL="0" indent="0">
              <a:spcBef>
                <a:spcPts val="0"/>
              </a:spcBef>
              <a:buNone/>
              <a:defRPr sz="2000" baseline="0">
                <a:solidFill>
                  <a:schemeClr val="accent3"/>
                </a:solidFill>
              </a:defRPr>
            </a:lvl1pPr>
          </a:lstStyle>
          <a:p>
            <a:pPr lvl="0"/>
            <a:r>
              <a:rPr lang="en-US" dirty="0" smtClean="0"/>
              <a:t>Slide Subtitle – Arial 14pt Regular, Use Title Case</a:t>
            </a:r>
            <a:endParaRPr lang="en-US" dirty="0"/>
          </a:p>
        </p:txBody>
      </p:sp>
      <p:sp>
        <p:nvSpPr>
          <p:cNvPr id="9" name="Text Placeholder 21"/>
          <p:cNvSpPr>
            <a:spLocks noGrp="1"/>
          </p:cNvSpPr>
          <p:nvPr>
            <p:ph type="body" sz="quarter" idx="17" hasCustomPrompt="1"/>
          </p:nvPr>
        </p:nvSpPr>
        <p:spPr bwMode="gray">
          <a:xfrm>
            <a:off x="6217934" y="6531429"/>
            <a:ext cx="2926067" cy="326571"/>
          </a:xfrm>
          <a:prstGeom prst="rect">
            <a:avLst/>
          </a:prstGeom>
        </p:spPr>
        <p:txBody>
          <a:bodyPr lIns="65311" tIns="65311" rIns="65311" bIns="65311" anchor="b">
            <a:noAutofit/>
          </a:bodyPr>
          <a:lstStyle>
            <a:lvl1pPr marL="0" indent="0" algn="l">
              <a:spcBef>
                <a:spcPts val="0"/>
              </a:spcBef>
              <a:buNone/>
              <a:defRPr sz="700" baseline="0">
                <a:latin typeface="+mn-lt"/>
              </a:defRPr>
            </a:lvl1pPr>
            <a:lvl2pPr algn="l">
              <a:buNone/>
              <a:defRPr sz="900"/>
            </a:lvl2pPr>
            <a:lvl3pPr algn="l">
              <a:buNone/>
              <a:defRPr sz="900"/>
            </a:lvl3pPr>
            <a:lvl4pPr algn="l">
              <a:buNone/>
              <a:defRPr sz="900"/>
            </a:lvl4pPr>
            <a:lvl5pPr algn="l">
              <a:buNone/>
              <a:defRPr sz="900"/>
            </a:lvl5pPr>
          </a:lstStyle>
          <a:p>
            <a:pPr lvl="0"/>
            <a:r>
              <a:rPr lang="en-US" dirty="0" smtClean="0"/>
              <a:t>Source: Click to add source. Use a single space after “Source:” and a period at the end of the source. Stretch the box to the left as needed.</a:t>
            </a:r>
            <a:endParaRPr lang="en-US" dirty="0"/>
          </a:p>
        </p:txBody>
      </p:sp>
      <p:sp>
        <p:nvSpPr>
          <p:cNvPr id="11" name="Text Placeholder 4"/>
          <p:cNvSpPr>
            <a:spLocks noGrp="1"/>
          </p:cNvSpPr>
          <p:nvPr>
            <p:ph type="body" sz="quarter" idx="19" hasCustomPrompt="1"/>
          </p:nvPr>
        </p:nvSpPr>
        <p:spPr bwMode="gray">
          <a:xfrm>
            <a:off x="457200" y="1"/>
            <a:ext cx="4180114" cy="301736"/>
          </a:xfrm>
          <a:prstGeom prst="rect">
            <a:avLst/>
          </a:prstGeom>
        </p:spPr>
        <p:txBody>
          <a:bodyPr lIns="0" rIns="0">
            <a:noAutofit/>
          </a:bodyPr>
          <a:lstStyle>
            <a:lvl1pPr marL="0" indent="0">
              <a:spcBef>
                <a:spcPts val="0"/>
              </a:spcBef>
              <a:buNone/>
              <a:defRPr sz="1300" baseline="0">
                <a:solidFill>
                  <a:schemeClr val="bg1"/>
                </a:solidFill>
              </a:defRPr>
            </a:lvl1pPr>
          </a:lstStyle>
          <a:p>
            <a:pPr lvl="0"/>
            <a:r>
              <a:rPr lang="en-US" dirty="0" smtClean="0"/>
              <a:t>Top Kicker – Arial 9pt Regular, Use Title Case</a:t>
            </a:r>
            <a:endParaRPr lang="en-US" dirty="0"/>
          </a:p>
        </p:txBody>
      </p:sp>
      <p:sp>
        <p:nvSpPr>
          <p:cNvPr id="14" name="Text Placeholder 23"/>
          <p:cNvSpPr>
            <a:spLocks noGrp="1"/>
          </p:cNvSpPr>
          <p:nvPr>
            <p:ph type="body" sz="quarter" idx="20" hasCustomPrompt="1"/>
          </p:nvPr>
        </p:nvSpPr>
        <p:spPr bwMode="gray">
          <a:xfrm>
            <a:off x="173742" y="6438447"/>
            <a:ext cx="2559267" cy="417286"/>
          </a:xfrm>
          <a:prstGeom prst="rect">
            <a:avLst/>
          </a:prstGeom>
        </p:spPr>
        <p:txBody>
          <a:bodyPr lIns="65311" rIns="65311" anchor="b">
            <a:noAutofit/>
          </a:bodyPr>
          <a:lstStyle>
            <a:lvl1pPr marL="130622" indent="-130622" algn="l" defTabSz="130622">
              <a:spcBef>
                <a:spcPts val="0"/>
              </a:spcBef>
              <a:buFont typeface="+mj-lt"/>
              <a:buAutoNum type="arabicParenR"/>
              <a:defRPr sz="700" baseline="0">
                <a:solidFill>
                  <a:schemeClr val="tx1"/>
                </a:solidFill>
                <a:latin typeface="+mn-lt"/>
              </a:defRPr>
            </a:lvl1pPr>
            <a:lvl2pPr>
              <a:buNone/>
              <a:defRPr sz="900">
                <a:solidFill>
                  <a:schemeClr val="tx1"/>
                </a:solidFill>
              </a:defRPr>
            </a:lvl2pPr>
            <a:lvl3pPr>
              <a:buNone/>
              <a:defRPr sz="900">
                <a:solidFill>
                  <a:schemeClr val="tx1"/>
                </a:solidFill>
              </a:defRPr>
            </a:lvl3pPr>
            <a:lvl4pPr>
              <a:buNone/>
              <a:defRPr sz="900">
                <a:solidFill>
                  <a:schemeClr val="tx1"/>
                </a:solidFill>
              </a:defRPr>
            </a:lvl4pPr>
            <a:lvl5pPr>
              <a:buNone/>
              <a:defRPr sz="900">
                <a:solidFill>
                  <a:schemeClr val="tx1"/>
                </a:solidFill>
              </a:defRPr>
            </a:lvl5pPr>
          </a:lstStyle>
          <a:p>
            <a:pPr lvl="0"/>
            <a:r>
              <a:rPr lang="en-US" dirty="0" smtClean="0"/>
              <a:t>Click to add footnote. Numbers appear automatically (no additional space or tab needed). Use a period at the end of each footnote. Stretch the box to the right as needed.</a:t>
            </a:r>
            <a:endParaRPr lang="en-US" dirty="0"/>
          </a:p>
        </p:txBody>
      </p:sp>
    </p:spTree>
    <p:extLst>
      <p:ext uri="{BB962C8B-B14F-4D97-AF65-F5344CB8AC3E}">
        <p14:creationId xmlns:p14="http://schemas.microsoft.com/office/powerpoint/2010/main" val="3545766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70013" y="136525"/>
            <a:ext cx="77724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1370013" y="1462088"/>
            <a:ext cx="7772400" cy="41148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smtClean="0"/>
            </a:lvl1pPr>
          </a:lstStyle>
          <a:p>
            <a:pPr>
              <a:defRPr/>
            </a:pPr>
            <a:r>
              <a:rPr lang="en-US" smtClean="0"/>
              <a:t>January 23, 2016</a:t>
            </a:r>
            <a:endParaRPr lang="en-US"/>
          </a:p>
        </p:txBody>
      </p:sp>
      <p:sp>
        <p:nvSpPr>
          <p:cNvPr id="5" name="Footer Placeholder 4"/>
          <p:cNvSpPr>
            <a:spLocks noGrp="1"/>
          </p:cNvSpPr>
          <p:nvPr>
            <p:ph type="ftr" sz="quarter" idx="11"/>
          </p:nvPr>
        </p:nvSpPr>
        <p:spPr/>
        <p:txBody>
          <a:bodyPr/>
          <a:lstStyle>
            <a:lvl1pPr>
              <a:defRPr/>
            </a:lvl1pPr>
          </a:lstStyle>
          <a:p>
            <a:pPr>
              <a:defRPr/>
            </a:pPr>
            <a:r>
              <a:rPr lang="en-US" smtClean="0"/>
              <a:t>Confidential</a:t>
            </a:r>
            <a:endParaRPr lang="en-US"/>
          </a:p>
        </p:txBody>
      </p:sp>
      <p:sp>
        <p:nvSpPr>
          <p:cNvPr id="6" name="Slide Number Placeholder 5"/>
          <p:cNvSpPr>
            <a:spLocks noGrp="1"/>
          </p:cNvSpPr>
          <p:nvPr>
            <p:ph type="sldNum" sz="quarter" idx="12"/>
          </p:nvPr>
        </p:nvSpPr>
        <p:spPr/>
        <p:txBody>
          <a:bodyPr/>
          <a:lstStyle>
            <a:lvl1pPr>
              <a:defRPr/>
            </a:lvl1pPr>
          </a:lstStyle>
          <a:p>
            <a:pPr>
              <a:defRPr/>
            </a:pPr>
            <a:fld id="{01144A8C-2A47-40F8-B539-EBFA5D49600A}" type="slidenum">
              <a:rPr lang="en-US" altLang="en-US"/>
              <a:pPr>
                <a:defRPr/>
              </a:pPr>
              <a:t>‹#›</a:t>
            </a:fld>
            <a:endParaRPr lang="en-US" altLang="en-US" b="0"/>
          </a:p>
        </p:txBody>
      </p:sp>
    </p:spTree>
    <p:extLst>
      <p:ext uri="{BB962C8B-B14F-4D97-AF65-F5344CB8AC3E}">
        <p14:creationId xmlns:p14="http://schemas.microsoft.com/office/powerpoint/2010/main" val="1964865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Standard">
    <p:spTree>
      <p:nvGrpSpPr>
        <p:cNvPr id="1" name=""/>
        <p:cNvGrpSpPr/>
        <p:nvPr/>
      </p:nvGrpSpPr>
      <p:grpSpPr>
        <a:xfrm>
          <a:off x="0" y="0"/>
          <a:ext cx="0" cy="0"/>
          <a:chOff x="0" y="0"/>
          <a:chExt cx="0" cy="0"/>
        </a:xfrm>
      </p:grpSpPr>
      <p:sp>
        <p:nvSpPr>
          <p:cNvPr id="12" name="Text Placeholder 4"/>
          <p:cNvSpPr>
            <a:spLocks noGrp="1"/>
          </p:cNvSpPr>
          <p:nvPr>
            <p:ph type="body" sz="quarter" idx="21" hasCustomPrompt="1"/>
          </p:nvPr>
        </p:nvSpPr>
        <p:spPr bwMode="gray">
          <a:xfrm>
            <a:off x="457200" y="1026223"/>
            <a:ext cx="8227786" cy="307777"/>
          </a:xfrm>
          <a:prstGeom prst="rect">
            <a:avLst/>
          </a:prstGeom>
        </p:spPr>
        <p:txBody>
          <a:bodyPr lIns="0" tIns="0" rIns="0" bIns="0">
            <a:spAutoFit/>
          </a:bodyPr>
          <a:lstStyle>
            <a:lvl1pPr marL="0" indent="0">
              <a:spcBef>
                <a:spcPts val="0"/>
              </a:spcBef>
              <a:buNone/>
              <a:defRPr sz="2000" baseline="0">
                <a:solidFill>
                  <a:schemeClr val="accent3"/>
                </a:solidFill>
              </a:defRPr>
            </a:lvl1pPr>
          </a:lstStyle>
          <a:p>
            <a:pPr lvl="0"/>
            <a:r>
              <a:rPr lang="en-US" dirty="0" smtClean="0"/>
              <a:t>Slide Subtitle – Arial 14pt Regular, Use Title Case</a:t>
            </a:r>
            <a:endParaRPr lang="en-US" dirty="0"/>
          </a:p>
        </p:txBody>
      </p:sp>
      <p:sp>
        <p:nvSpPr>
          <p:cNvPr id="17" name="Text Placeholder 4"/>
          <p:cNvSpPr>
            <a:spLocks noGrp="1"/>
          </p:cNvSpPr>
          <p:nvPr>
            <p:ph type="body" sz="quarter" idx="22" hasCustomPrompt="1"/>
          </p:nvPr>
        </p:nvSpPr>
        <p:spPr bwMode="gray">
          <a:xfrm>
            <a:off x="457200" y="65639"/>
            <a:ext cx="4180114" cy="200055"/>
          </a:xfrm>
          <a:prstGeom prst="rect">
            <a:avLst/>
          </a:prstGeom>
        </p:spPr>
        <p:txBody>
          <a:bodyPr lIns="0" tIns="0" rIns="0" bIns="0">
            <a:spAutoFit/>
          </a:bodyPr>
          <a:lstStyle>
            <a:lvl1pPr marL="0" indent="0">
              <a:spcBef>
                <a:spcPts val="0"/>
              </a:spcBef>
              <a:buNone/>
              <a:defRPr sz="1300" baseline="0">
                <a:solidFill>
                  <a:schemeClr val="bg1"/>
                </a:solidFill>
              </a:defRPr>
            </a:lvl1pPr>
          </a:lstStyle>
          <a:p>
            <a:pPr lvl="0"/>
            <a:r>
              <a:rPr lang="en-US" dirty="0" smtClean="0"/>
              <a:t>Top Kicker – Arial 9pt Regular, Use Title Case</a:t>
            </a:r>
            <a:endParaRPr lang="en-US" dirty="0"/>
          </a:p>
        </p:txBody>
      </p:sp>
      <p:sp>
        <p:nvSpPr>
          <p:cNvPr id="20" name="Text Placeholder 21"/>
          <p:cNvSpPr>
            <a:spLocks noGrp="1"/>
          </p:cNvSpPr>
          <p:nvPr>
            <p:ph type="body" sz="quarter" idx="23" hasCustomPrompt="1"/>
          </p:nvPr>
        </p:nvSpPr>
        <p:spPr bwMode="gray">
          <a:xfrm>
            <a:off x="6303872" y="6598589"/>
            <a:ext cx="2840127" cy="259411"/>
          </a:xfrm>
          <a:prstGeom prst="rect">
            <a:avLst/>
          </a:prstGeom>
        </p:spPr>
        <p:txBody>
          <a:bodyPr lIns="0" tIns="0" rIns="65311" bIns="39187" anchor="b">
            <a:spAutoFit/>
          </a:bodyPr>
          <a:lstStyle>
            <a:lvl1pPr marL="0" indent="0" algn="l">
              <a:spcBef>
                <a:spcPts val="0"/>
              </a:spcBef>
              <a:buNone/>
              <a:defRPr sz="700" baseline="0">
                <a:solidFill>
                  <a:schemeClr val="tx1"/>
                </a:solidFill>
                <a:latin typeface="+mn-lt"/>
              </a:defRPr>
            </a:lvl1pPr>
            <a:lvl2pPr algn="l">
              <a:buNone/>
              <a:defRPr sz="900"/>
            </a:lvl2pPr>
            <a:lvl3pPr algn="l">
              <a:buNone/>
              <a:defRPr sz="900"/>
            </a:lvl3pPr>
            <a:lvl4pPr algn="l">
              <a:buNone/>
              <a:defRPr sz="900"/>
            </a:lvl4pPr>
            <a:lvl5pPr algn="l">
              <a:buNone/>
              <a:defRPr sz="900"/>
            </a:lvl5pPr>
          </a:lstStyle>
          <a:p>
            <a:pPr lvl="0"/>
            <a:r>
              <a:rPr lang="en-US" dirty="0" smtClean="0"/>
              <a:t>Source: Click to add source. Use a single space after “Source:” and a period at the end of the source. Stretch the box to the left as needed.</a:t>
            </a:r>
            <a:endParaRPr lang="en-US" dirty="0"/>
          </a:p>
        </p:txBody>
      </p:sp>
      <p:sp>
        <p:nvSpPr>
          <p:cNvPr id="21" name="Text Placeholder 23"/>
          <p:cNvSpPr>
            <a:spLocks noGrp="1"/>
          </p:cNvSpPr>
          <p:nvPr>
            <p:ph type="body" sz="quarter" idx="24" hasCustomPrompt="1"/>
          </p:nvPr>
        </p:nvSpPr>
        <p:spPr bwMode="gray">
          <a:xfrm>
            <a:off x="0" y="6271604"/>
            <a:ext cx="2490799" cy="329760"/>
          </a:xfrm>
          <a:prstGeom prst="rect">
            <a:avLst/>
          </a:prstGeom>
        </p:spPr>
        <p:txBody>
          <a:bodyPr lIns="65311" tIns="0" rIns="0" bIns="0" anchor="b">
            <a:spAutoFit/>
          </a:bodyPr>
          <a:lstStyle>
            <a:lvl1pPr marL="130622" indent="-130622" algn="l" defTabSz="130622">
              <a:spcBef>
                <a:spcPts val="0"/>
              </a:spcBef>
              <a:buFont typeface="+mj-lt"/>
              <a:buAutoNum type="arabicParenR"/>
              <a:defRPr sz="700" baseline="0">
                <a:solidFill>
                  <a:schemeClr val="tx1"/>
                </a:solidFill>
                <a:latin typeface="+mn-lt"/>
              </a:defRPr>
            </a:lvl1pPr>
            <a:lvl2pPr>
              <a:buNone/>
              <a:defRPr sz="900">
                <a:solidFill>
                  <a:schemeClr val="tx1"/>
                </a:solidFill>
              </a:defRPr>
            </a:lvl2pPr>
            <a:lvl3pPr>
              <a:buNone/>
              <a:defRPr sz="900">
                <a:solidFill>
                  <a:schemeClr val="tx1"/>
                </a:solidFill>
              </a:defRPr>
            </a:lvl3pPr>
            <a:lvl4pPr>
              <a:buNone/>
              <a:defRPr sz="900">
                <a:solidFill>
                  <a:schemeClr val="tx1"/>
                </a:solidFill>
              </a:defRPr>
            </a:lvl4pPr>
            <a:lvl5pPr>
              <a:buNone/>
              <a:defRPr sz="900">
                <a:solidFill>
                  <a:schemeClr val="tx1"/>
                </a:solidFill>
              </a:defRPr>
            </a:lvl5pPr>
          </a:lstStyle>
          <a:p>
            <a:pPr lvl="0"/>
            <a:r>
              <a:rPr lang="en-US" dirty="0" smtClean="0"/>
              <a:t>Click to add footnote. Numbers appear automatically (no additional space or tab needed). Use a period at the end of each footnote. Stretch the box to the right as needed.</a:t>
            </a:r>
            <a:endParaRPr lang="en-US" dirty="0"/>
          </a:p>
        </p:txBody>
      </p:sp>
      <p:sp>
        <p:nvSpPr>
          <p:cNvPr id="23" name="Text Placeholder 4"/>
          <p:cNvSpPr>
            <a:spLocks noGrp="1"/>
          </p:cNvSpPr>
          <p:nvPr>
            <p:ph type="body" sz="quarter" idx="25" hasCustomPrompt="1"/>
          </p:nvPr>
        </p:nvSpPr>
        <p:spPr bwMode="gray">
          <a:xfrm>
            <a:off x="457200" y="449751"/>
            <a:ext cx="8227786" cy="400110"/>
          </a:xfrm>
          <a:prstGeom prst="rect">
            <a:avLst/>
          </a:prstGeom>
        </p:spPr>
        <p:txBody>
          <a:bodyPr lIns="0" tIns="0" rIns="0" bIns="0" anchor="b" anchorCtr="0">
            <a:spAutoFit/>
          </a:bodyPr>
          <a:lstStyle>
            <a:lvl1pPr marL="0" indent="0">
              <a:spcBef>
                <a:spcPts val="0"/>
              </a:spcBef>
              <a:buNone/>
              <a:defRPr sz="2600" b="1" baseline="0">
                <a:solidFill>
                  <a:schemeClr val="bg1"/>
                </a:solidFill>
              </a:defRPr>
            </a:lvl1pPr>
          </a:lstStyle>
          <a:p>
            <a:pPr lvl="0"/>
            <a:r>
              <a:rPr lang="en-US" dirty="0" smtClean="0"/>
              <a:t>Slide Title – Arial 18pt Bold, Use Title Case</a:t>
            </a:r>
          </a:p>
        </p:txBody>
      </p:sp>
    </p:spTree>
    <p:extLst>
      <p:ext uri="{BB962C8B-B14F-4D97-AF65-F5344CB8AC3E}">
        <p14:creationId xmlns:p14="http://schemas.microsoft.com/office/powerpoint/2010/main" val="145512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153400" cy="990600"/>
          </a:xfrm>
          <a:prstGeom prst="rect">
            <a:avLst/>
          </a:prstGeo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844901" y="1589567"/>
            <a:ext cx="3886200" cy="45720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7"/>
          <p:cNvSpPr>
            <a:spLocks noGrp="1"/>
          </p:cNvSpPr>
          <p:nvPr>
            <p:ph type="dt" sz="half" idx="10"/>
          </p:nvPr>
        </p:nvSpPr>
        <p:spPr/>
        <p:txBody>
          <a:bodyPr rtlCol="0"/>
          <a:lstStyle>
            <a:lvl1pPr>
              <a:defRPr/>
            </a:lvl1pPr>
          </a:lstStyle>
          <a:p>
            <a:pPr>
              <a:defRPr/>
            </a:pPr>
            <a:fld id="{99E3BA03-2D61-49EE-AA62-A211DA41A108}" type="datetimeFigureOut">
              <a:rPr lang="en-US"/>
              <a:pPr>
                <a:defRPr/>
              </a:pPr>
              <a:t>1/21/2016</a:t>
            </a:fld>
            <a:endParaRPr lang="en-US" dirty="0"/>
          </a:p>
        </p:txBody>
      </p:sp>
      <p:sp>
        <p:nvSpPr>
          <p:cNvPr id="6" name="Slide Number Placeholder 9"/>
          <p:cNvSpPr>
            <a:spLocks noGrp="1"/>
          </p:cNvSpPr>
          <p:nvPr>
            <p:ph type="sldNum" sz="quarter" idx="11"/>
          </p:nvPr>
        </p:nvSpPr>
        <p:spPr/>
        <p:txBody>
          <a:bodyPr rtlCol="0"/>
          <a:lstStyle>
            <a:lvl1pPr>
              <a:defRPr/>
            </a:lvl1pPr>
          </a:lstStyle>
          <a:p>
            <a:pPr>
              <a:defRPr/>
            </a:pPr>
            <a:fld id="{244C80CB-1EAB-49C2-A6C9-B4B6976A5062}" type="slidenum">
              <a:rPr lang="en-US"/>
              <a:pPr>
                <a:defRPr/>
              </a:pPr>
              <a:t>‹#›</a:t>
            </a:fld>
            <a:endParaRPr lang="en-US" dirty="0"/>
          </a:p>
        </p:txBody>
      </p:sp>
      <p:sp>
        <p:nvSpPr>
          <p:cNvPr id="7" name="Footer Placeholder 11"/>
          <p:cNvSpPr>
            <a:spLocks noGrp="1"/>
          </p:cNvSpPr>
          <p:nvPr>
            <p:ph type="ftr" sz="quarter" idx="12"/>
          </p:nvPr>
        </p:nvSpPr>
        <p:spPr/>
        <p:txBody>
          <a:bodyPr rtlCol="0"/>
          <a:lstStyle>
            <a:lvl1pPr>
              <a:defRPr/>
            </a:lvl1pPr>
          </a:lstStyle>
          <a:p>
            <a:pPr>
              <a:defRPr/>
            </a:pPr>
            <a:endParaRPr lang="en-US" dirty="0"/>
          </a:p>
        </p:txBody>
      </p:sp>
    </p:spTree>
    <p:extLst>
      <p:ext uri="{BB962C8B-B14F-4D97-AF65-F5344CB8AC3E}">
        <p14:creationId xmlns:p14="http://schemas.microsoft.com/office/powerpoint/2010/main" val="3668519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1"/>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57200" y="6413500"/>
            <a:ext cx="1316038"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2"/>
          <p:cNvSpPr>
            <a:spLocks noGrp="1"/>
          </p:cNvSpPr>
          <p:nvPr>
            <p:ph type="sldNum" sz="quarter" idx="4"/>
          </p:nvPr>
        </p:nvSpPr>
        <p:spPr>
          <a:xfrm>
            <a:off x="8439150" y="6423025"/>
            <a:ext cx="523875"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latin typeface="Arial" pitchFamily="34" charset="0"/>
                <a:cs typeface="Arial" pitchFamily="34" charset="0"/>
              </a:defRPr>
            </a:lvl1pPr>
          </a:lstStyle>
          <a:p>
            <a:pPr>
              <a:defRPr/>
            </a:pPr>
            <a:fld id="{9AEA29CA-910B-442F-A6B8-F3FC75DBC289}" type="slidenum">
              <a:rPr lang="en-US"/>
              <a:pPr>
                <a:defRPr/>
              </a:pPr>
              <a:t>‹#›</a:t>
            </a:fld>
            <a:endParaRPr lang="en-US" dirty="0"/>
          </a:p>
        </p:txBody>
      </p:sp>
      <p:sp>
        <p:nvSpPr>
          <p:cNvPr id="6" name="Footer Placeholder 1"/>
          <p:cNvSpPr>
            <a:spLocks noGrp="1"/>
          </p:cNvSpPr>
          <p:nvPr>
            <p:ph type="ftr" sz="quarter" idx="3"/>
          </p:nvPr>
        </p:nvSpPr>
        <p:spPr>
          <a:xfrm>
            <a:off x="3714750" y="6423025"/>
            <a:ext cx="4724400" cy="365125"/>
          </a:xfrm>
          <a:prstGeom prst="rect">
            <a:avLst/>
          </a:prstGeom>
        </p:spPr>
        <p:txBody>
          <a:bodyPr vert="horz" lIns="91440" tIns="45720" rIns="91440" bIns="45720" rtlCol="0" anchor="ctr"/>
          <a:lstStyle>
            <a:lvl1pPr algn="l">
              <a:defRPr sz="900" dirty="0" smtClean="0">
                <a:solidFill>
                  <a:schemeClr val="tx1"/>
                </a:solidFill>
                <a:latin typeface="Arial" pitchFamily="34" charset="0"/>
                <a:cs typeface="Arial" pitchFamily="34" charset="0"/>
              </a:defRPr>
            </a:lvl1pPr>
          </a:lstStyle>
          <a:p>
            <a:pPr>
              <a:defRPr/>
            </a:pPr>
            <a:r>
              <a:rPr lang="en-US" smtClean="0"/>
              <a:t>Confidential</a:t>
            </a:r>
            <a:endParaRPr lang="en-US"/>
          </a:p>
        </p:txBody>
      </p:sp>
      <p:sp>
        <p:nvSpPr>
          <p:cNvPr id="3" name="Date Placeholder 2"/>
          <p:cNvSpPr>
            <a:spLocks noGrp="1"/>
          </p:cNvSpPr>
          <p:nvPr>
            <p:ph type="dt" sz="half" idx="2"/>
          </p:nvPr>
        </p:nvSpPr>
        <p:spPr>
          <a:xfrm>
            <a:off x="1773238" y="6423025"/>
            <a:ext cx="1925637" cy="365125"/>
          </a:xfrm>
          <a:prstGeom prst="rect">
            <a:avLst/>
          </a:prstGeom>
        </p:spPr>
        <p:txBody>
          <a:bodyPr vert="horz" lIns="91440" tIns="45720" rIns="91440" bIns="45720" rtlCol="0" anchor="ctr"/>
          <a:lstStyle>
            <a:lvl1pPr algn="r">
              <a:defRPr sz="900" dirty="0" smtClean="0">
                <a:solidFill>
                  <a:schemeClr val="tx1"/>
                </a:solidFill>
                <a:latin typeface="Arial" pitchFamily="34" charset="0"/>
                <a:cs typeface="Arial" pitchFamily="34" charset="0"/>
              </a:defRPr>
            </a:lvl1pPr>
          </a:lstStyle>
          <a:p>
            <a:pPr>
              <a:defRPr/>
            </a:pPr>
            <a:r>
              <a:rPr lang="en-US" smtClean="0"/>
              <a:t>January 23, 2016</a:t>
            </a:r>
            <a:endParaRPr lang="en-US"/>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9" r:id="rId8"/>
    <p:sldLayoutId id="2147483710" r:id="rId9"/>
  </p:sldLayoutIdLst>
  <p:timing>
    <p:tnLst>
      <p:par>
        <p:cTn id="1" dur="indefinite" restart="never" nodeType="tmRoot"/>
      </p:par>
    </p:tnLst>
  </p:timing>
  <p:hf hdr="0"/>
  <p:txStyles>
    <p:titleStyle>
      <a:lvl1pPr algn="l" rtl="0" eaLnBrk="1" fontAlgn="base" hangingPunct="1">
        <a:lnSpc>
          <a:spcPct val="90000"/>
        </a:lnSpc>
        <a:spcBef>
          <a:spcPct val="0"/>
        </a:spcBef>
        <a:spcAft>
          <a:spcPct val="0"/>
        </a:spcAft>
        <a:defRPr sz="4400" kern="1200">
          <a:solidFill>
            <a:schemeClr val="tx1"/>
          </a:solidFill>
          <a:latin typeface="+mj-lt"/>
          <a:ea typeface="ＭＳ Ｐゴシック" pitchFamily="2" charset="-128"/>
          <a:cs typeface="+mj-cs"/>
        </a:defRPr>
      </a:lvl1pPr>
      <a:lvl2pPr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2pPr>
      <a:lvl3pPr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3pPr>
      <a:lvl4pPr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4pPr>
      <a:lvl5pPr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5pPr>
      <a:lvl6pPr marL="457200"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6pPr>
      <a:lvl7pPr marL="914400"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7pPr>
      <a:lvl8pPr marL="1371600"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8pPr>
      <a:lvl9pPr marL="1828800" algn="l" rtl="0" eaLnBrk="1" fontAlgn="base" hangingPunct="1">
        <a:lnSpc>
          <a:spcPct val="90000"/>
        </a:lnSpc>
        <a:spcBef>
          <a:spcPct val="0"/>
        </a:spcBef>
        <a:spcAft>
          <a:spcPct val="0"/>
        </a:spcAft>
        <a:defRPr sz="4400">
          <a:solidFill>
            <a:schemeClr val="tx1"/>
          </a:solidFill>
          <a:latin typeface="Calibri Light" charset="0"/>
          <a:ea typeface="ＭＳ Ｐゴシック" pitchFamily="2" charset="-128"/>
        </a:defRPr>
      </a:lvl9pPr>
    </p:titleStyle>
    <p:bodyStyle>
      <a:lvl1pPr marL="228600" indent="-228600" algn="l" rtl="0" eaLnBrk="1" fontAlgn="base" hangingPunct="1">
        <a:lnSpc>
          <a:spcPct val="90000"/>
        </a:lnSpc>
        <a:spcBef>
          <a:spcPts val="1000"/>
        </a:spcBef>
        <a:spcAft>
          <a:spcPct val="0"/>
        </a:spcAft>
        <a:buFont typeface="Arial" pitchFamily="34" charset="0"/>
        <a:buChar char="•"/>
        <a:defRPr sz="2800" kern="1200">
          <a:solidFill>
            <a:schemeClr val="tx1"/>
          </a:solidFill>
          <a:latin typeface="+mn-lt"/>
          <a:ea typeface="ＭＳ Ｐゴシック" pitchFamily="2" charset="-128"/>
          <a:cs typeface="+mn-cs"/>
        </a:defRPr>
      </a:lvl1pPr>
      <a:lvl2pPr marL="685800" indent="-228600" algn="l" rtl="0" eaLnBrk="1" fontAlgn="base" hangingPunct="1">
        <a:lnSpc>
          <a:spcPct val="90000"/>
        </a:lnSpc>
        <a:spcBef>
          <a:spcPts val="500"/>
        </a:spcBef>
        <a:spcAft>
          <a:spcPct val="0"/>
        </a:spcAft>
        <a:buFont typeface="Arial" pitchFamily="34" charset="0"/>
        <a:buChar char="•"/>
        <a:defRPr sz="2400" kern="1200">
          <a:solidFill>
            <a:schemeClr val="tx1"/>
          </a:solidFill>
          <a:latin typeface="+mn-lt"/>
          <a:ea typeface="ＭＳ Ｐゴシック" pitchFamily="2" charset="-128"/>
          <a:cs typeface="+mn-cs"/>
        </a:defRPr>
      </a:lvl2pPr>
      <a:lvl3pPr marL="1143000" indent="-228600" algn="l" rtl="0" eaLnBrk="1" fontAlgn="base" hangingPunct="1">
        <a:lnSpc>
          <a:spcPct val="90000"/>
        </a:lnSpc>
        <a:spcBef>
          <a:spcPts val="500"/>
        </a:spcBef>
        <a:spcAft>
          <a:spcPct val="0"/>
        </a:spcAft>
        <a:buFont typeface="Arial" pitchFamily="34" charset="0"/>
        <a:buChar char="•"/>
        <a:defRPr sz="2000" kern="1200">
          <a:solidFill>
            <a:schemeClr val="tx1"/>
          </a:solidFill>
          <a:latin typeface="+mn-lt"/>
          <a:ea typeface="ＭＳ Ｐゴシック" pitchFamily="2" charset="-128"/>
          <a:cs typeface="+mn-cs"/>
        </a:defRPr>
      </a:lvl3pPr>
      <a:lvl4pPr marL="16002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4pPr>
      <a:lvl5pPr marL="20574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hyperlink" Target="http://www.deloitte.com/" TargetMode="External"/><Relationship Id="rId7"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2" Type="http://schemas.openxmlformats.org/officeDocument/2006/relationships/hyperlink" Target="http://datawarehouse.hrsa.gov/telehealthAdvisor/telehealthEligibility.aspx"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Placeholder 1"/>
          <p:cNvSpPr>
            <a:spLocks noGrp="1"/>
          </p:cNvSpPr>
          <p:nvPr>
            <p:ph type="body" sz="quarter" idx="13"/>
          </p:nvPr>
        </p:nvSpPr>
        <p:spPr bwMode="auto">
          <a:xfrm>
            <a:off x="1014413" y="2432050"/>
            <a:ext cx="8264525" cy="1163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z="4000" dirty="0" err="1" smtClean="0">
                <a:ea typeface="Geneva" pitchFamily="2" charset="0"/>
              </a:rPr>
              <a:t>Telehealth</a:t>
            </a:r>
            <a:r>
              <a:rPr lang="en-US" sz="4000" dirty="0" smtClean="0">
                <a:ea typeface="Geneva" pitchFamily="2" charset="0"/>
              </a:rPr>
              <a:t> and Telemedicine</a:t>
            </a:r>
            <a:endParaRPr sz="4000" dirty="0">
              <a:ea typeface="Geneva" pitchFamily="2" charset="0"/>
            </a:endParaRPr>
          </a:p>
        </p:txBody>
      </p:sp>
      <p:sp>
        <p:nvSpPr>
          <p:cNvPr id="7171" name="Text Placeholder 2"/>
          <p:cNvSpPr>
            <a:spLocks noGrp="1"/>
          </p:cNvSpPr>
          <p:nvPr>
            <p:ph type="body" sz="quarter" idx="14"/>
          </p:nvPr>
        </p:nvSpPr>
        <p:spPr bwMode="auto">
          <a:xfrm>
            <a:off x="1014413" y="3716338"/>
            <a:ext cx="7615237" cy="11398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dirty="0" smtClean="0"/>
              <a:t>January 23, 2016</a:t>
            </a:r>
          </a:p>
          <a:p>
            <a:pPr eaLnBrk="1" hangingPunct="1"/>
            <a:endParaRPr lang="en-US" dirty="0"/>
          </a:p>
          <a:p>
            <a:pPr eaLnBrk="1" hangingPunct="1"/>
            <a:r>
              <a:rPr lang="en-US" sz="2000" dirty="0" smtClean="0"/>
              <a:t>James Coviello, MD</a:t>
            </a:r>
          </a:p>
          <a:p>
            <a:pPr eaLnBrk="1" hangingPunct="1"/>
            <a:r>
              <a:rPr lang="en-US" sz="2000" dirty="0" smtClean="0"/>
              <a:t>Andrew Moleski</a:t>
            </a:r>
          </a:p>
          <a:p>
            <a:pPr eaLnBrk="1" hangingPunct="1"/>
            <a:r>
              <a:rPr lang="en-US" sz="2000" dirty="0" smtClean="0"/>
              <a:t>Brook Watts, MD, MS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idx="1"/>
          </p:nvPr>
        </p:nvSpPr>
        <p:spPr>
          <a:xfrm>
            <a:off x="685800" y="1664207"/>
            <a:ext cx="7763256" cy="4379406"/>
          </a:xfrm>
        </p:spPr>
        <p:txBody>
          <a:bodyPr/>
          <a:lstStyle/>
          <a:p>
            <a:pPr marL="457200" lvl="0" indent="-457200">
              <a:buFont typeface="+mj-lt"/>
              <a:buAutoNum type="arabicPeriod"/>
            </a:pPr>
            <a:r>
              <a:rPr lang="en-US" sz="2800" dirty="0" smtClean="0"/>
              <a:t>Introduction and Overview</a:t>
            </a:r>
            <a:endParaRPr lang="en-US" sz="2800" dirty="0"/>
          </a:p>
          <a:p>
            <a:pPr marL="457200" lvl="0" indent="-457200">
              <a:buFont typeface="+mj-lt"/>
              <a:buAutoNum type="arabicPeriod"/>
            </a:pPr>
            <a:r>
              <a:rPr lang="en-US" sz="2800" dirty="0" smtClean="0"/>
              <a:t>Telemedicine at the VA</a:t>
            </a:r>
            <a:endParaRPr lang="en-US" sz="2800" dirty="0"/>
          </a:p>
          <a:p>
            <a:pPr marL="457200" lvl="0" indent="-457200">
              <a:buFont typeface="+mj-lt"/>
              <a:buAutoNum type="arabicPeriod"/>
            </a:pPr>
            <a:r>
              <a:rPr lang="en-US" sz="2800" dirty="0" smtClean="0"/>
              <a:t>UH </a:t>
            </a:r>
            <a:r>
              <a:rPr lang="en-US" sz="2800" dirty="0"/>
              <a:t>T</a:t>
            </a:r>
            <a:r>
              <a:rPr lang="en-US" sz="2800" dirty="0" smtClean="0"/>
              <a:t>elemedicine </a:t>
            </a:r>
            <a:r>
              <a:rPr lang="en-US" sz="2800" dirty="0"/>
              <a:t>D</a:t>
            </a:r>
            <a:r>
              <a:rPr lang="en-US" sz="2800" dirty="0" smtClean="0"/>
              <a:t>evelopment</a:t>
            </a:r>
            <a:endParaRPr lang="en-US" sz="2800" dirty="0"/>
          </a:p>
          <a:p>
            <a:pPr marL="457200" indent="-457200">
              <a:buFont typeface="+mj-lt"/>
              <a:buAutoNum type="arabicPeriod"/>
            </a:pPr>
            <a:r>
              <a:rPr lang="en-US" sz="2800" dirty="0" smtClean="0"/>
              <a:t>Q&amp;A</a:t>
            </a:r>
            <a:endParaRPr lang="en-US" sz="2800" dirty="0"/>
          </a:p>
        </p:txBody>
      </p:sp>
      <p:sp>
        <p:nvSpPr>
          <p:cNvPr id="4" name="Slide Number Placeholder 3"/>
          <p:cNvSpPr>
            <a:spLocks noGrp="1"/>
          </p:cNvSpPr>
          <p:nvPr>
            <p:ph type="sldNum" sz="quarter" idx="10"/>
          </p:nvPr>
        </p:nvSpPr>
        <p:spPr/>
        <p:txBody>
          <a:bodyPr/>
          <a:lstStyle/>
          <a:p>
            <a:pPr>
              <a:defRPr/>
            </a:pPr>
            <a:fld id="{305F3893-2FBF-4551-9D9A-CF466AADF402}" type="slidenum">
              <a:rPr lang="en-US" smtClean="0"/>
              <a:pPr>
                <a:defRPr/>
              </a:pPr>
              <a:t>2</a:t>
            </a:fld>
            <a:endParaRPr lang="en-US" dirty="0"/>
          </a:p>
        </p:txBody>
      </p:sp>
      <p:sp>
        <p:nvSpPr>
          <p:cNvPr id="5" name="Date Placeholder 4"/>
          <p:cNvSpPr>
            <a:spLocks noGrp="1"/>
          </p:cNvSpPr>
          <p:nvPr>
            <p:ph type="dt" sz="half" idx="12"/>
          </p:nvPr>
        </p:nvSpPr>
        <p:spPr/>
        <p:txBody>
          <a:bodyPr/>
          <a:lstStyle/>
          <a:p>
            <a:pPr>
              <a:defRPr/>
            </a:pPr>
            <a:r>
              <a:rPr lang="en-US" smtClean="0"/>
              <a:t>January 23, 2016</a:t>
            </a:r>
            <a:endParaRPr lang="en-US"/>
          </a:p>
        </p:txBody>
      </p:sp>
      <p:sp>
        <p:nvSpPr>
          <p:cNvPr id="8" name="Footer Placeholder 7"/>
          <p:cNvSpPr>
            <a:spLocks noGrp="1"/>
          </p:cNvSpPr>
          <p:nvPr>
            <p:ph type="ftr" sz="quarter" idx="11"/>
          </p:nvPr>
        </p:nvSpPr>
        <p:spPr/>
        <p:txBody>
          <a:bodyPr/>
          <a:lstStyle/>
          <a:p>
            <a:pPr>
              <a:defRPr/>
            </a:pPr>
            <a:r>
              <a:rPr lang="en-US" smtClean="0"/>
              <a:t>Confidential</a:t>
            </a:r>
            <a:endParaRPr lang="en-US"/>
          </a:p>
        </p:txBody>
      </p:sp>
    </p:spTree>
    <p:extLst>
      <p:ext uri="{BB962C8B-B14F-4D97-AF65-F5344CB8AC3E}">
        <p14:creationId xmlns:p14="http://schemas.microsoft.com/office/powerpoint/2010/main" val="40411684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Telemedicine and </a:t>
            </a:r>
            <a:r>
              <a:rPr lang="en-US" sz="4000" dirty="0" err="1" smtClean="0"/>
              <a:t>Telehealth</a:t>
            </a:r>
            <a:endParaRPr lang="en-US" sz="4000" dirty="0"/>
          </a:p>
        </p:txBody>
      </p:sp>
      <p:sp>
        <p:nvSpPr>
          <p:cNvPr id="3" name="Content Placeholder 2"/>
          <p:cNvSpPr>
            <a:spLocks noGrp="1"/>
          </p:cNvSpPr>
          <p:nvPr>
            <p:ph idx="1"/>
          </p:nvPr>
        </p:nvSpPr>
        <p:spPr>
          <a:xfrm>
            <a:off x="675894" y="1289304"/>
            <a:ext cx="7763256" cy="3490082"/>
          </a:xfrm>
        </p:spPr>
        <p:txBody>
          <a:bodyPr/>
          <a:lstStyle/>
          <a:p>
            <a:pPr>
              <a:buNone/>
            </a:pPr>
            <a:r>
              <a:rPr lang="en-US" altLang="en-US" sz="2400" b="1" dirty="0"/>
              <a:t>Telemedicine: </a:t>
            </a:r>
            <a:r>
              <a:rPr lang="en-US" altLang="en-US" sz="2400" dirty="0"/>
              <a:t>The use of technologies to remotely diagnose, monitor, and treat patients</a:t>
            </a:r>
          </a:p>
          <a:p>
            <a:pPr>
              <a:buNone/>
            </a:pPr>
            <a:endParaRPr lang="en-US" altLang="en-US" sz="2400" b="1" dirty="0"/>
          </a:p>
          <a:p>
            <a:pPr>
              <a:buNone/>
            </a:pPr>
            <a:r>
              <a:rPr lang="en-US" altLang="en-US" sz="2400" b="1" dirty="0" err="1"/>
              <a:t>Telehealth</a:t>
            </a:r>
            <a:r>
              <a:rPr lang="en-US" altLang="en-US" sz="2400" b="1" dirty="0"/>
              <a:t>:</a:t>
            </a:r>
            <a:r>
              <a:rPr lang="en-US" altLang="en-US" sz="2400" dirty="0"/>
              <a:t> The application of technologies to help patients manage their own illnesses through improved self-care and access to education and support systems</a:t>
            </a:r>
          </a:p>
          <a:p>
            <a:pPr algn="r">
              <a:buNone/>
            </a:pPr>
            <a:endParaRPr lang="en-US" altLang="en-US" sz="2400" b="1" dirty="0"/>
          </a:p>
          <a:p>
            <a:pPr algn="r">
              <a:buNone/>
            </a:pPr>
            <a:endParaRPr lang="en-US" altLang="en-US" sz="2400" b="1" dirty="0"/>
          </a:p>
          <a:p>
            <a:pPr algn="r">
              <a:buNone/>
            </a:pPr>
            <a:endParaRPr lang="en-US" altLang="en-US" sz="2400" b="1" dirty="0"/>
          </a:p>
          <a:p>
            <a:pPr algn="r">
              <a:buNone/>
            </a:pPr>
            <a:endParaRPr lang="en-US" altLang="en-US" sz="2400" b="1" dirty="0"/>
          </a:p>
          <a:p>
            <a:pPr algn="r">
              <a:buNone/>
            </a:pPr>
            <a:r>
              <a:rPr lang="en-US" altLang="en-US" sz="1200" dirty="0" smtClean="0"/>
              <a:t>Source</a:t>
            </a:r>
            <a:r>
              <a:rPr lang="en-US" altLang="en-US" sz="1200" dirty="0"/>
              <a:t>: Connected Health: A Review of Technologies and Strategies to Improve Patient Care with Telemedicine and Telehealth; Health Affairs 2014</a:t>
            </a:r>
          </a:p>
          <a:p>
            <a:endParaRPr lang="en-US" sz="2400" dirty="0"/>
          </a:p>
        </p:txBody>
      </p:sp>
      <p:sp>
        <p:nvSpPr>
          <p:cNvPr id="4" name="Slide Number Placeholder 3"/>
          <p:cNvSpPr>
            <a:spLocks noGrp="1"/>
          </p:cNvSpPr>
          <p:nvPr>
            <p:ph type="sldNum" sz="quarter" idx="10"/>
          </p:nvPr>
        </p:nvSpPr>
        <p:spPr/>
        <p:txBody>
          <a:bodyPr/>
          <a:lstStyle/>
          <a:p>
            <a:pPr>
              <a:defRPr/>
            </a:pPr>
            <a:fld id="{D05F0720-467E-47E8-BF84-9241980C9FAE}" type="slidenum">
              <a:rPr lang="en-US" smtClean="0"/>
              <a:pPr>
                <a:defRPr/>
              </a:pPr>
              <a:t>3</a:t>
            </a:fld>
            <a:endParaRPr lang="en-US" dirty="0"/>
          </a:p>
        </p:txBody>
      </p:sp>
      <p:sp>
        <p:nvSpPr>
          <p:cNvPr id="5" name="Date Placeholder 4"/>
          <p:cNvSpPr>
            <a:spLocks noGrp="1"/>
          </p:cNvSpPr>
          <p:nvPr>
            <p:ph type="dt" sz="half" idx="12"/>
          </p:nvPr>
        </p:nvSpPr>
        <p:spPr/>
        <p:txBody>
          <a:bodyPr/>
          <a:lstStyle/>
          <a:p>
            <a:pPr>
              <a:defRPr/>
            </a:pPr>
            <a:r>
              <a:rPr lang="en-US" smtClean="0"/>
              <a:t>January 23, 2016</a:t>
            </a:r>
            <a:endParaRPr lang="en-US"/>
          </a:p>
        </p:txBody>
      </p:sp>
      <p:sp>
        <p:nvSpPr>
          <p:cNvPr id="6" name="Footer Placeholder 5"/>
          <p:cNvSpPr>
            <a:spLocks noGrp="1"/>
          </p:cNvSpPr>
          <p:nvPr>
            <p:ph type="ftr" sz="quarter" idx="11"/>
          </p:nvPr>
        </p:nvSpPr>
        <p:spPr/>
        <p:txBody>
          <a:bodyPr/>
          <a:lstStyle/>
          <a:p>
            <a:pPr>
              <a:defRPr/>
            </a:pPr>
            <a:r>
              <a:rPr lang="en-US" smtClean="0"/>
              <a:t>Confidential</a:t>
            </a:r>
            <a:endParaRPr lang="en-US"/>
          </a:p>
        </p:txBody>
      </p:sp>
    </p:spTree>
    <p:extLst>
      <p:ext uri="{BB962C8B-B14F-4D97-AF65-F5344CB8AC3E}">
        <p14:creationId xmlns:p14="http://schemas.microsoft.com/office/powerpoint/2010/main" val="180824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D05F0720-467E-47E8-BF84-9241980C9FAE}" type="slidenum">
              <a:rPr lang="en-US" smtClean="0"/>
              <a:pPr>
                <a:defRPr/>
              </a:pPr>
              <a:t>4</a:t>
            </a:fld>
            <a:endParaRPr lang="en-US" dirty="0"/>
          </a:p>
        </p:txBody>
      </p:sp>
      <p:sp>
        <p:nvSpPr>
          <p:cNvPr id="5" name="Date Placeholder 4"/>
          <p:cNvSpPr>
            <a:spLocks noGrp="1"/>
          </p:cNvSpPr>
          <p:nvPr>
            <p:ph type="dt" sz="half" idx="12"/>
          </p:nvPr>
        </p:nvSpPr>
        <p:spPr/>
        <p:txBody>
          <a:bodyPr/>
          <a:lstStyle/>
          <a:p>
            <a:pPr>
              <a:defRPr/>
            </a:pPr>
            <a:r>
              <a:rPr lang="en-US" smtClean="0"/>
              <a:t>January 23, 2016</a:t>
            </a:r>
            <a:endParaRPr lang="en-US"/>
          </a:p>
        </p:txBody>
      </p:sp>
      <p:sp>
        <p:nvSpPr>
          <p:cNvPr id="6" name="Text Placeholder 1"/>
          <p:cNvSpPr txBox="1">
            <a:spLocks/>
          </p:cNvSpPr>
          <p:nvPr/>
        </p:nvSpPr>
        <p:spPr>
          <a:xfrm>
            <a:off x="480786" y="856724"/>
            <a:ext cx="8227786" cy="307777"/>
          </a:xfrm>
          <a:prstGeom prst="rect">
            <a:avLst/>
          </a:prstGeom>
        </p:spPr>
        <p:txBody>
          <a:bodyPr/>
          <a:lstStyle>
            <a:lvl1pPr marL="228600" indent="-228600" algn="l" rtl="0" eaLnBrk="1" fontAlgn="base" hangingPunct="1">
              <a:lnSpc>
                <a:spcPct val="90000"/>
              </a:lnSpc>
              <a:spcBef>
                <a:spcPts val="1000"/>
              </a:spcBef>
              <a:spcAft>
                <a:spcPct val="0"/>
              </a:spcAft>
              <a:buFont typeface="Arial" pitchFamily="34" charset="0"/>
              <a:buChar char="•"/>
              <a:defRPr sz="2800" kern="1200">
                <a:solidFill>
                  <a:schemeClr val="tx1"/>
                </a:solidFill>
                <a:latin typeface="+mn-lt"/>
                <a:ea typeface="ＭＳ Ｐゴシック" pitchFamily="2" charset="-128"/>
                <a:cs typeface="+mn-cs"/>
              </a:defRPr>
            </a:lvl1pPr>
            <a:lvl2pPr marL="685800" indent="-228600" algn="l" rtl="0" eaLnBrk="1" fontAlgn="base" hangingPunct="1">
              <a:lnSpc>
                <a:spcPct val="90000"/>
              </a:lnSpc>
              <a:spcBef>
                <a:spcPts val="500"/>
              </a:spcBef>
              <a:spcAft>
                <a:spcPct val="0"/>
              </a:spcAft>
              <a:buFont typeface="Arial" pitchFamily="34" charset="0"/>
              <a:buChar char="•"/>
              <a:defRPr sz="2400" kern="1200">
                <a:solidFill>
                  <a:schemeClr val="tx1"/>
                </a:solidFill>
                <a:latin typeface="+mn-lt"/>
                <a:ea typeface="ＭＳ Ｐゴシック" pitchFamily="2" charset="-128"/>
                <a:cs typeface="+mn-cs"/>
              </a:defRPr>
            </a:lvl2pPr>
            <a:lvl3pPr marL="1143000" indent="-228600" algn="l" rtl="0" eaLnBrk="1" fontAlgn="base" hangingPunct="1">
              <a:lnSpc>
                <a:spcPct val="90000"/>
              </a:lnSpc>
              <a:spcBef>
                <a:spcPts val="500"/>
              </a:spcBef>
              <a:spcAft>
                <a:spcPct val="0"/>
              </a:spcAft>
              <a:buFont typeface="Arial" pitchFamily="34" charset="0"/>
              <a:buChar char="•"/>
              <a:defRPr sz="2000" kern="1200">
                <a:solidFill>
                  <a:schemeClr val="tx1"/>
                </a:solidFill>
                <a:latin typeface="+mn-lt"/>
                <a:ea typeface="ＭＳ Ｐゴシック" pitchFamily="2" charset="-128"/>
                <a:cs typeface="+mn-cs"/>
              </a:defRPr>
            </a:lvl3pPr>
            <a:lvl4pPr marL="16002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4pPr>
            <a:lvl5pPr marL="20574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smtClean="0"/>
              <a:t>Use Cases May Be Achieved Across Multiple Modalities</a:t>
            </a:r>
            <a:endParaRPr lang="en-US" sz="2400" dirty="0"/>
          </a:p>
        </p:txBody>
      </p:sp>
      <p:sp>
        <p:nvSpPr>
          <p:cNvPr id="7" name="Text Placeholder 3"/>
          <p:cNvSpPr txBox="1">
            <a:spLocks/>
          </p:cNvSpPr>
          <p:nvPr/>
        </p:nvSpPr>
        <p:spPr>
          <a:xfrm>
            <a:off x="5267652" y="5990105"/>
            <a:ext cx="2840127" cy="259411"/>
          </a:xfrm>
          <a:prstGeom prst="rect">
            <a:avLst/>
          </a:prstGeom>
        </p:spPr>
        <p:txBody>
          <a:bodyPr/>
          <a:lstStyle>
            <a:lvl1pPr marL="228600" indent="-228600" algn="l" rtl="0" eaLnBrk="1" fontAlgn="base" hangingPunct="1">
              <a:lnSpc>
                <a:spcPct val="90000"/>
              </a:lnSpc>
              <a:spcBef>
                <a:spcPts val="1000"/>
              </a:spcBef>
              <a:spcAft>
                <a:spcPct val="0"/>
              </a:spcAft>
              <a:buFont typeface="Arial" pitchFamily="34" charset="0"/>
              <a:buChar char="•"/>
              <a:defRPr sz="2800" kern="1200">
                <a:solidFill>
                  <a:schemeClr val="tx1"/>
                </a:solidFill>
                <a:latin typeface="+mn-lt"/>
                <a:ea typeface="ＭＳ Ｐゴシック" pitchFamily="2" charset="-128"/>
                <a:cs typeface="+mn-cs"/>
              </a:defRPr>
            </a:lvl1pPr>
            <a:lvl2pPr marL="685800" indent="-228600" algn="l" rtl="0" eaLnBrk="1" fontAlgn="base" hangingPunct="1">
              <a:lnSpc>
                <a:spcPct val="90000"/>
              </a:lnSpc>
              <a:spcBef>
                <a:spcPts val="500"/>
              </a:spcBef>
              <a:spcAft>
                <a:spcPct val="0"/>
              </a:spcAft>
              <a:buFont typeface="Arial" pitchFamily="34" charset="0"/>
              <a:buChar char="•"/>
              <a:defRPr sz="2400" kern="1200">
                <a:solidFill>
                  <a:schemeClr val="tx1"/>
                </a:solidFill>
                <a:latin typeface="+mn-lt"/>
                <a:ea typeface="ＭＳ Ｐゴシック" pitchFamily="2" charset="-128"/>
                <a:cs typeface="+mn-cs"/>
              </a:defRPr>
            </a:lvl2pPr>
            <a:lvl3pPr marL="1143000" indent="-228600" algn="l" rtl="0" eaLnBrk="1" fontAlgn="base" hangingPunct="1">
              <a:lnSpc>
                <a:spcPct val="90000"/>
              </a:lnSpc>
              <a:spcBef>
                <a:spcPts val="500"/>
              </a:spcBef>
              <a:spcAft>
                <a:spcPct val="0"/>
              </a:spcAft>
              <a:buFont typeface="Arial" pitchFamily="34" charset="0"/>
              <a:buChar char="•"/>
              <a:defRPr sz="2000" kern="1200">
                <a:solidFill>
                  <a:schemeClr val="tx1"/>
                </a:solidFill>
                <a:latin typeface="+mn-lt"/>
                <a:ea typeface="ＭＳ Ｐゴシック" pitchFamily="2" charset="-128"/>
                <a:cs typeface="+mn-cs"/>
              </a:defRPr>
            </a:lvl3pPr>
            <a:lvl4pPr marL="16002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4pPr>
            <a:lvl5pPr marL="20574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800" dirty="0" smtClean="0"/>
              <a:t>Source: Marketing and Planning Leadership Council interviews and analysis. (Advisory Board)</a:t>
            </a:r>
            <a:endParaRPr lang="en-US" sz="800" dirty="0"/>
          </a:p>
        </p:txBody>
      </p:sp>
      <p:sp>
        <p:nvSpPr>
          <p:cNvPr id="8" name="TextBox 7"/>
          <p:cNvSpPr txBox="1"/>
          <p:nvPr/>
        </p:nvSpPr>
        <p:spPr bwMode="gray">
          <a:xfrm rot="16200000">
            <a:off x="-96808" y="2253133"/>
            <a:ext cx="1044619" cy="200055"/>
          </a:xfrm>
          <a:prstGeom prst="rect">
            <a:avLst/>
          </a:prstGeom>
          <a:noFill/>
        </p:spPr>
        <p:txBody>
          <a:bodyPr wrap="square" lIns="0" tIns="0" rIns="0" bIns="0" rtlCol="0">
            <a:spAutoFit/>
          </a:bodyPr>
          <a:lstStyle/>
          <a:p>
            <a:pPr algn="ctr">
              <a:spcBef>
                <a:spcPts val="714"/>
              </a:spcBef>
            </a:pPr>
            <a:r>
              <a:rPr lang="en-US" sz="1300" i="1" baseline="0" dirty="0" smtClean="0"/>
              <a:t>Use Cases</a:t>
            </a:r>
          </a:p>
        </p:txBody>
      </p:sp>
      <p:sp>
        <p:nvSpPr>
          <p:cNvPr id="9" name="TextBox 8"/>
          <p:cNvSpPr txBox="1"/>
          <p:nvPr/>
        </p:nvSpPr>
        <p:spPr bwMode="gray">
          <a:xfrm rot="16200000">
            <a:off x="-69360" y="4137303"/>
            <a:ext cx="1044619" cy="200055"/>
          </a:xfrm>
          <a:prstGeom prst="rect">
            <a:avLst/>
          </a:prstGeom>
          <a:noFill/>
        </p:spPr>
        <p:txBody>
          <a:bodyPr wrap="square" lIns="0" tIns="0" rIns="0" bIns="0" rtlCol="0">
            <a:spAutoFit/>
          </a:bodyPr>
          <a:lstStyle/>
          <a:p>
            <a:pPr algn="ctr">
              <a:spcBef>
                <a:spcPts val="714"/>
              </a:spcBef>
            </a:pPr>
            <a:r>
              <a:rPr lang="en-US" sz="1300" i="1" baseline="0" dirty="0" smtClean="0"/>
              <a:t>Modalities</a:t>
            </a:r>
          </a:p>
        </p:txBody>
      </p:sp>
      <p:sp>
        <p:nvSpPr>
          <p:cNvPr id="10" name="TextBox 9"/>
          <p:cNvSpPr txBox="1"/>
          <p:nvPr/>
        </p:nvSpPr>
        <p:spPr bwMode="gray">
          <a:xfrm>
            <a:off x="1507015" y="1469571"/>
            <a:ext cx="6129973" cy="215444"/>
          </a:xfrm>
          <a:prstGeom prst="rect">
            <a:avLst/>
          </a:prstGeom>
          <a:noFill/>
        </p:spPr>
        <p:txBody>
          <a:bodyPr wrap="square" lIns="0" tIns="0" rIns="0" bIns="0" rtlCol="0">
            <a:spAutoFit/>
          </a:bodyPr>
          <a:lstStyle/>
          <a:p>
            <a:pPr algn="ctr" defTabSz="1018709">
              <a:defRPr/>
            </a:pPr>
            <a:r>
              <a:rPr lang="en-US" sz="1400" b="1" kern="0" baseline="0" dirty="0" smtClean="0"/>
              <a:t>Telehealth Use Cases, Relevant Modalities, and Investment Required</a:t>
            </a:r>
            <a:endParaRPr lang="en-US" sz="1400" b="1" kern="0" baseline="0" dirty="0"/>
          </a:p>
        </p:txBody>
      </p:sp>
      <p:sp>
        <p:nvSpPr>
          <p:cNvPr id="11" name="Review Performance"/>
          <p:cNvSpPr txBox="1"/>
          <p:nvPr/>
        </p:nvSpPr>
        <p:spPr bwMode="gray">
          <a:xfrm>
            <a:off x="641852" y="4311445"/>
            <a:ext cx="1562134" cy="169277"/>
          </a:xfrm>
          <a:prstGeom prst="rect">
            <a:avLst/>
          </a:prstGeom>
          <a:noFill/>
        </p:spPr>
        <p:txBody>
          <a:bodyPr wrap="square" lIns="0" tIns="0" rIns="0" bIns="0" rtlCol="0">
            <a:spAutoFit/>
          </a:bodyPr>
          <a:lstStyle/>
          <a:p>
            <a:pPr algn="ctr">
              <a:spcBef>
                <a:spcPts val="714"/>
              </a:spcBef>
            </a:pPr>
            <a:r>
              <a:rPr lang="en-US" sz="1100" b="1" baseline="0" dirty="0" smtClean="0"/>
              <a:t>Videoconference</a:t>
            </a:r>
          </a:p>
        </p:txBody>
      </p:sp>
      <p:grpSp>
        <p:nvGrpSpPr>
          <p:cNvPr id="12" name="Group 23"/>
          <p:cNvGrpSpPr/>
          <p:nvPr/>
        </p:nvGrpSpPr>
        <p:grpSpPr>
          <a:xfrm>
            <a:off x="1283410" y="3749908"/>
            <a:ext cx="326314" cy="429361"/>
            <a:chOff x="826174" y="2009596"/>
            <a:chExt cx="228420" cy="300553"/>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174" y="2009596"/>
              <a:ext cx="228420" cy="300553"/>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66402" y="2076243"/>
              <a:ext cx="136037" cy="167258"/>
            </a:xfrm>
            <a:prstGeom prst="rect">
              <a:avLst/>
            </a:prstGeom>
          </p:spPr>
        </p:pic>
      </p:grpSp>
      <p:sp>
        <p:nvSpPr>
          <p:cNvPr id="15" name="Review Performance"/>
          <p:cNvSpPr txBox="1"/>
          <p:nvPr/>
        </p:nvSpPr>
        <p:spPr bwMode="gray">
          <a:xfrm>
            <a:off x="2227976" y="4311444"/>
            <a:ext cx="1197429" cy="507831"/>
          </a:xfrm>
          <a:prstGeom prst="rect">
            <a:avLst/>
          </a:prstGeom>
          <a:noFill/>
        </p:spPr>
        <p:txBody>
          <a:bodyPr wrap="square" lIns="0" tIns="0" rIns="0" bIns="0" rtlCol="0">
            <a:spAutoFit/>
          </a:bodyPr>
          <a:lstStyle/>
          <a:p>
            <a:pPr algn="ctr">
              <a:spcBef>
                <a:spcPts val="714"/>
              </a:spcBef>
            </a:pPr>
            <a:r>
              <a:rPr lang="en-US" sz="1100" b="1" baseline="0" dirty="0" smtClean="0"/>
              <a:t>Asynchronous Store-and-Forward</a:t>
            </a:r>
          </a:p>
        </p:txBody>
      </p:sp>
      <p:grpSp>
        <p:nvGrpSpPr>
          <p:cNvPr id="16" name="Group 56"/>
          <p:cNvGrpSpPr/>
          <p:nvPr/>
        </p:nvGrpSpPr>
        <p:grpSpPr>
          <a:xfrm>
            <a:off x="2609465" y="3766054"/>
            <a:ext cx="456767" cy="429361"/>
            <a:chOff x="2088030" y="2998114"/>
            <a:chExt cx="319737" cy="300553"/>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8030" y="2998114"/>
              <a:ext cx="319737" cy="300553"/>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30996" y="3047710"/>
              <a:ext cx="120677" cy="89703"/>
            </a:xfrm>
            <a:prstGeom prst="rect">
              <a:avLst/>
            </a:prstGeom>
          </p:spPr>
        </p:pic>
      </p:grpSp>
      <p:sp>
        <p:nvSpPr>
          <p:cNvPr id="19" name="Review Performance"/>
          <p:cNvSpPr txBox="1"/>
          <p:nvPr/>
        </p:nvSpPr>
        <p:spPr bwMode="gray">
          <a:xfrm>
            <a:off x="3753871" y="4297548"/>
            <a:ext cx="988730" cy="338554"/>
          </a:xfrm>
          <a:prstGeom prst="rect">
            <a:avLst/>
          </a:prstGeom>
          <a:noFill/>
        </p:spPr>
        <p:txBody>
          <a:bodyPr wrap="square" lIns="0" tIns="0" rIns="0" bIns="0" rtlCol="0">
            <a:spAutoFit/>
          </a:bodyPr>
          <a:lstStyle/>
          <a:p>
            <a:pPr algn="ctr">
              <a:spcBef>
                <a:spcPts val="714"/>
              </a:spcBef>
            </a:pPr>
            <a:r>
              <a:rPr lang="en-US" sz="1100" b="1" baseline="0" dirty="0" smtClean="0"/>
              <a:t>Remote Device</a:t>
            </a:r>
          </a:p>
        </p:txBody>
      </p:sp>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78329" y="3755693"/>
            <a:ext cx="469416" cy="470986"/>
          </a:xfrm>
          <a:prstGeom prst="rect">
            <a:avLst/>
          </a:prstGeom>
        </p:spPr>
      </p:pic>
      <p:sp>
        <p:nvSpPr>
          <p:cNvPr id="21" name="Review Performance"/>
          <p:cNvSpPr txBox="1"/>
          <p:nvPr/>
        </p:nvSpPr>
        <p:spPr bwMode="gray">
          <a:xfrm>
            <a:off x="4860437" y="4297548"/>
            <a:ext cx="1562134" cy="169277"/>
          </a:xfrm>
          <a:prstGeom prst="rect">
            <a:avLst/>
          </a:prstGeom>
          <a:noFill/>
        </p:spPr>
        <p:txBody>
          <a:bodyPr wrap="square" lIns="0" tIns="0" rIns="0" bIns="0" rtlCol="0">
            <a:spAutoFit/>
          </a:bodyPr>
          <a:lstStyle/>
          <a:p>
            <a:pPr algn="ctr">
              <a:spcBef>
                <a:spcPts val="714"/>
              </a:spcBef>
            </a:pPr>
            <a:r>
              <a:rPr lang="en-US" sz="1100" b="1" baseline="0" dirty="0" smtClean="0"/>
              <a:t>Telephone</a:t>
            </a:r>
          </a:p>
        </p:txBody>
      </p:sp>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59842" y="3826683"/>
            <a:ext cx="310571" cy="310571"/>
          </a:xfrm>
          <a:prstGeom prst="rect">
            <a:avLst/>
          </a:prstGeom>
        </p:spPr>
      </p:pic>
      <p:sp>
        <p:nvSpPr>
          <p:cNvPr id="23" name="TextBox 22"/>
          <p:cNvSpPr txBox="1"/>
          <p:nvPr/>
        </p:nvSpPr>
        <p:spPr bwMode="gray">
          <a:xfrm>
            <a:off x="1310061" y="1957448"/>
            <a:ext cx="1044619" cy="400110"/>
          </a:xfrm>
          <a:prstGeom prst="rect">
            <a:avLst/>
          </a:prstGeom>
          <a:noFill/>
        </p:spPr>
        <p:txBody>
          <a:bodyPr wrap="square" lIns="0" tIns="0" rIns="0" bIns="0" rtlCol="0">
            <a:spAutoFit/>
          </a:bodyPr>
          <a:lstStyle/>
          <a:p>
            <a:pPr algn="ctr">
              <a:spcBef>
                <a:spcPts val="714"/>
              </a:spcBef>
            </a:pPr>
            <a:r>
              <a:rPr lang="en-US" sz="1300" baseline="0" dirty="0" smtClean="0"/>
              <a:t>Professional Consultation</a:t>
            </a:r>
          </a:p>
        </p:txBody>
      </p:sp>
      <p:sp>
        <p:nvSpPr>
          <p:cNvPr id="24" name="TextBox 23"/>
          <p:cNvSpPr txBox="1"/>
          <p:nvPr/>
        </p:nvSpPr>
        <p:spPr bwMode="gray">
          <a:xfrm>
            <a:off x="3369495" y="1957448"/>
            <a:ext cx="1044619" cy="400110"/>
          </a:xfrm>
          <a:prstGeom prst="rect">
            <a:avLst/>
          </a:prstGeom>
          <a:noFill/>
        </p:spPr>
        <p:txBody>
          <a:bodyPr wrap="square" lIns="0" tIns="0" rIns="0" bIns="0" rtlCol="0">
            <a:spAutoFit/>
          </a:bodyPr>
          <a:lstStyle/>
          <a:p>
            <a:pPr algn="ctr">
              <a:spcBef>
                <a:spcPts val="714"/>
              </a:spcBef>
            </a:pPr>
            <a:r>
              <a:rPr lang="en-US" sz="1300" baseline="0" dirty="0" smtClean="0"/>
              <a:t>Diagnosis &amp; Treatment</a:t>
            </a:r>
          </a:p>
        </p:txBody>
      </p:sp>
      <p:sp>
        <p:nvSpPr>
          <p:cNvPr id="25" name="TextBox 24"/>
          <p:cNvSpPr txBox="1"/>
          <p:nvPr/>
        </p:nvSpPr>
        <p:spPr bwMode="gray">
          <a:xfrm>
            <a:off x="5579665" y="1925874"/>
            <a:ext cx="1044619" cy="400110"/>
          </a:xfrm>
          <a:prstGeom prst="rect">
            <a:avLst/>
          </a:prstGeom>
          <a:noFill/>
        </p:spPr>
        <p:txBody>
          <a:bodyPr wrap="square" lIns="0" tIns="0" rIns="0" bIns="0" rtlCol="0">
            <a:spAutoFit/>
          </a:bodyPr>
          <a:lstStyle/>
          <a:p>
            <a:pPr algn="ctr">
              <a:spcBef>
                <a:spcPts val="714"/>
              </a:spcBef>
            </a:pPr>
            <a:r>
              <a:rPr lang="en-US" sz="1300" baseline="0" dirty="0" smtClean="0"/>
              <a:t>Education &amp; Engagement</a:t>
            </a:r>
          </a:p>
        </p:txBody>
      </p:sp>
      <p:sp>
        <p:nvSpPr>
          <p:cNvPr id="26" name="TextBox 25"/>
          <p:cNvSpPr txBox="1"/>
          <p:nvPr/>
        </p:nvSpPr>
        <p:spPr bwMode="gray">
          <a:xfrm>
            <a:off x="7418443" y="1796143"/>
            <a:ext cx="1290129" cy="800219"/>
          </a:xfrm>
          <a:prstGeom prst="rect">
            <a:avLst/>
          </a:prstGeom>
          <a:noFill/>
        </p:spPr>
        <p:txBody>
          <a:bodyPr wrap="square" lIns="0" tIns="0" rIns="0" bIns="0" rtlCol="0">
            <a:spAutoFit/>
          </a:bodyPr>
          <a:lstStyle/>
          <a:p>
            <a:pPr algn="ctr"/>
            <a:r>
              <a:rPr lang="en-US" sz="1300" baseline="0" dirty="0" smtClean="0"/>
              <a:t>Ongoing Monitoring </a:t>
            </a:r>
          </a:p>
          <a:p>
            <a:pPr algn="ctr"/>
            <a:r>
              <a:rPr lang="en-US" sz="1300" baseline="0" dirty="0" smtClean="0"/>
              <a:t>&amp; Care Coordination</a:t>
            </a:r>
          </a:p>
        </p:txBody>
      </p:sp>
      <p:sp>
        <p:nvSpPr>
          <p:cNvPr id="27" name="Review Performance"/>
          <p:cNvSpPr txBox="1"/>
          <p:nvPr/>
        </p:nvSpPr>
        <p:spPr bwMode="gray">
          <a:xfrm>
            <a:off x="6453294" y="4292682"/>
            <a:ext cx="854700" cy="338554"/>
          </a:xfrm>
          <a:prstGeom prst="rect">
            <a:avLst/>
          </a:prstGeom>
          <a:noFill/>
        </p:spPr>
        <p:txBody>
          <a:bodyPr wrap="square" lIns="0" tIns="0" rIns="0" bIns="0" rtlCol="0">
            <a:spAutoFit/>
          </a:bodyPr>
          <a:lstStyle/>
          <a:p>
            <a:pPr algn="ctr"/>
            <a:r>
              <a:rPr lang="en-US" sz="1100" b="1" baseline="0" dirty="0" smtClean="0"/>
              <a:t>Patient </a:t>
            </a:r>
          </a:p>
          <a:p>
            <a:pPr algn="ctr"/>
            <a:r>
              <a:rPr lang="en-US" sz="1100" b="1" baseline="0" dirty="0" smtClean="0"/>
              <a:t>Portal</a:t>
            </a:r>
          </a:p>
        </p:txBody>
      </p:sp>
      <p:pic>
        <p:nvPicPr>
          <p:cNvPr id="28" name="Picture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89506" y="3813853"/>
            <a:ext cx="425603" cy="394391"/>
          </a:xfrm>
          <a:prstGeom prst="rect">
            <a:avLst/>
          </a:prstGeom>
        </p:spPr>
      </p:pic>
      <p:sp>
        <p:nvSpPr>
          <p:cNvPr id="29" name="Review Performance"/>
          <p:cNvSpPr txBox="1"/>
          <p:nvPr/>
        </p:nvSpPr>
        <p:spPr bwMode="gray">
          <a:xfrm>
            <a:off x="7838204" y="4300919"/>
            <a:ext cx="854700" cy="169277"/>
          </a:xfrm>
          <a:prstGeom prst="rect">
            <a:avLst/>
          </a:prstGeom>
          <a:noFill/>
        </p:spPr>
        <p:txBody>
          <a:bodyPr wrap="square" lIns="0" tIns="0" rIns="0" bIns="0" rtlCol="0">
            <a:spAutoFit/>
          </a:bodyPr>
          <a:lstStyle/>
          <a:p>
            <a:pPr algn="ctr"/>
            <a:r>
              <a:rPr lang="en-US" sz="1100" b="1" baseline="0" dirty="0" smtClean="0"/>
              <a:t>Mobile App</a:t>
            </a:r>
          </a:p>
        </p:txBody>
      </p:sp>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00889" y="3751201"/>
            <a:ext cx="276700" cy="475479"/>
          </a:xfrm>
          <a:prstGeom prst="rect">
            <a:avLst/>
          </a:prstGeom>
        </p:spPr>
      </p:pic>
      <p:sp>
        <p:nvSpPr>
          <p:cNvPr id="31" name="TextBox 30"/>
          <p:cNvSpPr txBox="1"/>
          <p:nvPr/>
        </p:nvSpPr>
        <p:spPr bwMode="gray">
          <a:xfrm>
            <a:off x="769742" y="4735533"/>
            <a:ext cx="1311897" cy="1274708"/>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Need software, secure internet access for patients</a:t>
            </a:r>
          </a:p>
          <a:p>
            <a:pPr marL="244916" indent="-244916">
              <a:spcBef>
                <a:spcPts val="714"/>
              </a:spcBef>
              <a:buFont typeface="Arial" panose="020B0604020202020204" pitchFamily="34" charset="0"/>
              <a:buChar char="•"/>
            </a:pPr>
            <a:r>
              <a:rPr lang="en-US" sz="1100" baseline="0" dirty="0" smtClean="0"/>
              <a:t>Home and hospital-based technology</a:t>
            </a:r>
          </a:p>
        </p:txBody>
      </p:sp>
      <p:sp>
        <p:nvSpPr>
          <p:cNvPr id="32" name="TextBox 31"/>
          <p:cNvSpPr txBox="1"/>
          <p:nvPr/>
        </p:nvSpPr>
        <p:spPr bwMode="gray">
          <a:xfrm>
            <a:off x="2203986" y="4737624"/>
            <a:ext cx="1311897" cy="1274708"/>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Need additional bandwidth, storage space</a:t>
            </a:r>
          </a:p>
          <a:p>
            <a:pPr marL="244916" indent="-244916">
              <a:spcBef>
                <a:spcPts val="714"/>
              </a:spcBef>
              <a:buFont typeface="Arial" panose="020B0604020202020204" pitchFamily="34" charset="0"/>
              <a:buChar char="•"/>
            </a:pPr>
            <a:r>
              <a:rPr lang="en-US" sz="1100" baseline="0" dirty="0" smtClean="0"/>
              <a:t>Can replace non-urgent phone calls and visits</a:t>
            </a:r>
          </a:p>
        </p:txBody>
      </p:sp>
      <p:sp>
        <p:nvSpPr>
          <p:cNvPr id="33" name="TextBox 32"/>
          <p:cNvSpPr txBox="1"/>
          <p:nvPr/>
        </p:nvSpPr>
        <p:spPr bwMode="gray">
          <a:xfrm>
            <a:off x="3638230" y="4728452"/>
            <a:ext cx="1311897" cy="1105431"/>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More expensive hardware investment</a:t>
            </a:r>
          </a:p>
          <a:p>
            <a:pPr marL="244916" indent="-244916">
              <a:spcBef>
                <a:spcPts val="714"/>
              </a:spcBef>
              <a:buFont typeface="Arial" panose="020B0604020202020204" pitchFamily="34" charset="0"/>
              <a:buChar char="•"/>
            </a:pPr>
            <a:r>
              <a:rPr lang="en-US" sz="1100" baseline="0" dirty="0" smtClean="0"/>
              <a:t>Used for high-risk patients in non-hospital site</a:t>
            </a:r>
          </a:p>
        </p:txBody>
      </p:sp>
      <p:sp>
        <p:nvSpPr>
          <p:cNvPr id="34" name="TextBox 33"/>
          <p:cNvSpPr txBox="1"/>
          <p:nvPr/>
        </p:nvSpPr>
        <p:spPr bwMode="gray">
          <a:xfrm>
            <a:off x="5072474" y="4757032"/>
            <a:ext cx="1311897" cy="1105431"/>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Little tech investment, requires proper staffing</a:t>
            </a:r>
          </a:p>
          <a:p>
            <a:pPr marL="244916" indent="-244916">
              <a:spcBef>
                <a:spcPts val="714"/>
              </a:spcBef>
              <a:buFont typeface="Arial" panose="020B0604020202020204" pitchFamily="34" charset="0"/>
              <a:buChar char="•"/>
            </a:pPr>
            <a:r>
              <a:rPr lang="en-US" sz="1100" baseline="0" dirty="0" smtClean="0"/>
              <a:t>Used for pre-visit triage</a:t>
            </a:r>
          </a:p>
        </p:txBody>
      </p:sp>
      <p:sp>
        <p:nvSpPr>
          <p:cNvPr id="35" name="TextBox 34"/>
          <p:cNvSpPr txBox="1"/>
          <p:nvPr/>
        </p:nvSpPr>
        <p:spPr bwMode="gray">
          <a:xfrm>
            <a:off x="6313714" y="4764108"/>
            <a:ext cx="1311897" cy="1105431"/>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High security needs require significant investment</a:t>
            </a:r>
          </a:p>
          <a:p>
            <a:pPr marL="244916" indent="-244916">
              <a:spcBef>
                <a:spcPts val="714"/>
              </a:spcBef>
              <a:buFont typeface="Arial" panose="020B0604020202020204" pitchFamily="34" charset="0"/>
              <a:buChar char="•"/>
            </a:pPr>
            <a:r>
              <a:rPr lang="en-US" sz="1100" baseline="0" dirty="0" smtClean="0"/>
              <a:t>Must integrate EHR</a:t>
            </a:r>
          </a:p>
        </p:txBody>
      </p:sp>
      <p:sp>
        <p:nvSpPr>
          <p:cNvPr id="36" name="TextBox 35"/>
          <p:cNvSpPr txBox="1"/>
          <p:nvPr/>
        </p:nvSpPr>
        <p:spPr bwMode="gray">
          <a:xfrm>
            <a:off x="7747956" y="4749819"/>
            <a:ext cx="1311897" cy="1274708"/>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Minimal hardware investment for providers</a:t>
            </a:r>
          </a:p>
          <a:p>
            <a:pPr marL="244916" indent="-244916">
              <a:spcBef>
                <a:spcPts val="714"/>
              </a:spcBef>
              <a:buFont typeface="Arial" panose="020B0604020202020204" pitchFamily="34" charset="0"/>
              <a:buChar char="•"/>
            </a:pPr>
            <a:r>
              <a:rPr lang="en-US" sz="1100" baseline="0" dirty="0" smtClean="0"/>
              <a:t>Complex security and data storage issues</a:t>
            </a:r>
          </a:p>
        </p:txBody>
      </p:sp>
      <p:cxnSp>
        <p:nvCxnSpPr>
          <p:cNvPr id="38" name="Straight Connector 37"/>
          <p:cNvCxnSpPr>
            <a:stCxn id="23" idx="2"/>
          </p:cNvCxnSpPr>
          <p:nvPr/>
        </p:nvCxnSpPr>
        <p:spPr bwMode="gray">
          <a:xfrm flipH="1">
            <a:off x="1425691" y="2357558"/>
            <a:ext cx="406680" cy="1314579"/>
          </a:xfrm>
          <a:prstGeom prst="line">
            <a:avLst/>
          </a:prstGeom>
          <a:solidFill>
            <a:schemeClr val="accent1"/>
          </a:solidFill>
          <a:ln w="12700" cap="flat" cmpd="sng" algn="ctr">
            <a:solidFill>
              <a:schemeClr val="accent3"/>
            </a:solidFill>
            <a:prstDash val="dash"/>
            <a:miter lim="800000"/>
            <a:headEnd type="none" w="med" len="med"/>
            <a:tailEnd type="none"/>
          </a:ln>
          <a:effectLst/>
        </p:spPr>
      </p:cxnSp>
      <p:cxnSp>
        <p:nvCxnSpPr>
          <p:cNvPr id="39" name="Straight Connector 38"/>
          <p:cNvCxnSpPr>
            <a:stCxn id="24" idx="2"/>
          </p:cNvCxnSpPr>
          <p:nvPr/>
        </p:nvCxnSpPr>
        <p:spPr bwMode="gray">
          <a:xfrm flipH="1">
            <a:off x="1425691" y="2357558"/>
            <a:ext cx="2466114" cy="1314579"/>
          </a:xfrm>
          <a:prstGeom prst="line">
            <a:avLst/>
          </a:prstGeom>
          <a:solidFill>
            <a:schemeClr val="accent1"/>
          </a:solidFill>
          <a:ln w="12700" cap="flat" cmpd="sng" algn="ctr">
            <a:solidFill>
              <a:srgbClr val="00B050"/>
            </a:solidFill>
            <a:prstDash val="solid"/>
            <a:miter lim="800000"/>
            <a:headEnd type="none" w="med" len="med"/>
            <a:tailEnd type="none" w="med" len="med"/>
          </a:ln>
          <a:effectLst/>
        </p:spPr>
      </p:cxnSp>
      <p:cxnSp>
        <p:nvCxnSpPr>
          <p:cNvPr id="40" name="Straight Connector 39"/>
          <p:cNvCxnSpPr>
            <a:stCxn id="24" idx="2"/>
          </p:cNvCxnSpPr>
          <p:nvPr/>
        </p:nvCxnSpPr>
        <p:spPr bwMode="gray">
          <a:xfrm flipH="1">
            <a:off x="2868909" y="2357558"/>
            <a:ext cx="1022896" cy="1314579"/>
          </a:xfrm>
          <a:prstGeom prst="line">
            <a:avLst/>
          </a:prstGeom>
          <a:solidFill>
            <a:schemeClr val="accent1"/>
          </a:solidFill>
          <a:ln w="12700" cap="flat" cmpd="sng" algn="ctr">
            <a:solidFill>
              <a:srgbClr val="00B050"/>
            </a:solidFill>
            <a:prstDash val="solid"/>
            <a:miter lim="800000"/>
            <a:headEnd type="none" w="med" len="med"/>
            <a:tailEnd type="none" w="med" len="med"/>
          </a:ln>
          <a:effectLst/>
        </p:spPr>
      </p:cxnSp>
      <p:cxnSp>
        <p:nvCxnSpPr>
          <p:cNvPr id="41" name="Straight Arrow Connector 40"/>
          <p:cNvCxnSpPr>
            <a:stCxn id="25" idx="2"/>
          </p:cNvCxnSpPr>
          <p:nvPr/>
        </p:nvCxnSpPr>
        <p:spPr bwMode="gray">
          <a:xfrm flipH="1">
            <a:off x="1425691" y="2325984"/>
            <a:ext cx="4676284" cy="1346152"/>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2" name="Straight Arrow Connector 41"/>
          <p:cNvCxnSpPr>
            <a:stCxn id="25" idx="2"/>
          </p:cNvCxnSpPr>
          <p:nvPr/>
        </p:nvCxnSpPr>
        <p:spPr bwMode="gray">
          <a:xfrm flipH="1">
            <a:off x="4297403" y="2325984"/>
            <a:ext cx="1804572" cy="1346152"/>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3" name="Straight Arrow Connector 42"/>
          <p:cNvCxnSpPr>
            <a:stCxn id="25" idx="2"/>
          </p:cNvCxnSpPr>
          <p:nvPr/>
        </p:nvCxnSpPr>
        <p:spPr bwMode="gray">
          <a:xfrm>
            <a:off x="6101975" y="2325984"/>
            <a:ext cx="647168" cy="1423924"/>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4" name="Straight Connector 43"/>
          <p:cNvCxnSpPr>
            <a:stCxn id="26" idx="2"/>
          </p:cNvCxnSpPr>
          <p:nvPr/>
        </p:nvCxnSpPr>
        <p:spPr bwMode="gray">
          <a:xfrm flipH="1">
            <a:off x="5735504" y="2596362"/>
            <a:ext cx="2328004" cy="1075774"/>
          </a:xfrm>
          <a:prstGeom prst="line">
            <a:avLst/>
          </a:prstGeom>
          <a:solidFill>
            <a:schemeClr val="accent1"/>
          </a:solidFill>
          <a:ln w="12700" cap="flat" cmpd="sng" algn="ctr">
            <a:solidFill>
              <a:srgbClr val="FF0000"/>
            </a:solidFill>
            <a:prstDash val="dash"/>
            <a:miter lim="800000"/>
            <a:headEnd type="none" w="med" len="med"/>
            <a:tailEnd type="none"/>
          </a:ln>
          <a:effectLst/>
        </p:spPr>
      </p:cxnSp>
      <p:cxnSp>
        <p:nvCxnSpPr>
          <p:cNvPr id="45" name="Straight Arrow Connector 44"/>
          <p:cNvCxnSpPr>
            <a:stCxn id="25" idx="2"/>
          </p:cNvCxnSpPr>
          <p:nvPr/>
        </p:nvCxnSpPr>
        <p:spPr bwMode="gray">
          <a:xfrm>
            <a:off x="6101975" y="2325984"/>
            <a:ext cx="2163579" cy="1346152"/>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6" name="Straight Connector 45"/>
          <p:cNvCxnSpPr>
            <a:stCxn id="26" idx="2"/>
          </p:cNvCxnSpPr>
          <p:nvPr/>
        </p:nvCxnSpPr>
        <p:spPr bwMode="gray">
          <a:xfrm flipH="1">
            <a:off x="1425692" y="2596362"/>
            <a:ext cx="6637816" cy="1075774"/>
          </a:xfrm>
          <a:prstGeom prst="line">
            <a:avLst/>
          </a:prstGeom>
          <a:solidFill>
            <a:schemeClr val="accent1"/>
          </a:solidFill>
          <a:ln w="12700" cap="flat" cmpd="sng" algn="ctr">
            <a:solidFill>
              <a:srgbClr val="FF0000"/>
            </a:solidFill>
            <a:prstDash val="dash"/>
            <a:miter lim="800000"/>
            <a:headEnd type="none" w="med" len="med"/>
            <a:tailEnd type="none"/>
          </a:ln>
          <a:effectLst/>
        </p:spPr>
      </p:cxnSp>
      <p:cxnSp>
        <p:nvCxnSpPr>
          <p:cNvPr id="47" name="Straight Connector 46"/>
          <p:cNvCxnSpPr>
            <a:stCxn id="26" idx="2"/>
          </p:cNvCxnSpPr>
          <p:nvPr/>
        </p:nvCxnSpPr>
        <p:spPr bwMode="gray">
          <a:xfrm flipH="1">
            <a:off x="4297402" y="2596362"/>
            <a:ext cx="3766106" cy="1075774"/>
          </a:xfrm>
          <a:prstGeom prst="line">
            <a:avLst/>
          </a:prstGeom>
          <a:solidFill>
            <a:schemeClr val="accent1"/>
          </a:solidFill>
          <a:ln w="12700" cap="flat" cmpd="sng" algn="ctr">
            <a:solidFill>
              <a:srgbClr val="FF0000"/>
            </a:solidFill>
            <a:prstDash val="dash"/>
            <a:miter lim="800000"/>
            <a:headEnd type="none" w="med" len="med"/>
            <a:tailEnd type="none"/>
          </a:ln>
          <a:effectLst/>
        </p:spPr>
      </p:cxnSp>
      <p:sp>
        <p:nvSpPr>
          <p:cNvPr id="48" name="Title 1"/>
          <p:cNvSpPr txBox="1">
            <a:spLocks/>
          </p:cNvSpPr>
          <p:nvPr/>
        </p:nvSpPr>
        <p:spPr>
          <a:xfrm>
            <a:off x="509095" y="106256"/>
            <a:ext cx="77724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00B050"/>
                </a:solidFill>
                <a:effectLst/>
                <a:uLnTx/>
                <a:uFillTx/>
                <a:latin typeface="+mj-lt"/>
                <a:ea typeface="+mj-ea"/>
                <a:cs typeface="+mj-cs"/>
              </a:rPr>
              <a:t>What is Telemedicine?</a:t>
            </a:r>
            <a:endParaRPr kumimoji="0" lang="en-US" sz="3200" b="1" i="0" u="none" strike="noStrike" kern="0" cap="none" spc="0" normalizeH="0" baseline="0" noProof="0" dirty="0">
              <a:ln>
                <a:noFill/>
              </a:ln>
              <a:solidFill>
                <a:srgbClr val="00B050"/>
              </a:solidFill>
              <a:effectLst/>
              <a:uLnTx/>
              <a:uFillTx/>
              <a:latin typeface="+mj-lt"/>
              <a:ea typeface="+mj-ea"/>
              <a:cs typeface="+mj-cs"/>
            </a:endParaRPr>
          </a:p>
        </p:txBody>
      </p:sp>
      <p:cxnSp>
        <p:nvCxnSpPr>
          <p:cNvPr id="49" name="Straight Connector 48"/>
          <p:cNvCxnSpPr/>
          <p:nvPr/>
        </p:nvCxnSpPr>
        <p:spPr bwMode="gray">
          <a:xfrm>
            <a:off x="1828800" y="2362200"/>
            <a:ext cx="3793402" cy="1422149"/>
          </a:xfrm>
          <a:prstGeom prst="line">
            <a:avLst/>
          </a:prstGeom>
          <a:ln>
            <a:prstDash val="lgDash"/>
            <a:headEnd type="none" w="med" len="med"/>
            <a:tailEnd type="none"/>
          </a:ln>
        </p:spPr>
        <p:style>
          <a:lnRef idx="1">
            <a:schemeClr val="dk1"/>
          </a:lnRef>
          <a:fillRef idx="0">
            <a:schemeClr val="dk1"/>
          </a:fillRef>
          <a:effectRef idx="0">
            <a:schemeClr val="dk1"/>
          </a:effectRef>
          <a:fontRef idx="minor">
            <a:schemeClr val="tx1"/>
          </a:fontRef>
        </p:style>
      </p:cxnSp>
      <p:cxnSp>
        <p:nvCxnSpPr>
          <p:cNvPr id="50" name="Straight Connector 49"/>
          <p:cNvCxnSpPr>
            <a:stCxn id="23" idx="2"/>
          </p:cNvCxnSpPr>
          <p:nvPr/>
        </p:nvCxnSpPr>
        <p:spPr bwMode="gray">
          <a:xfrm flipH="1">
            <a:off x="1447800" y="2357558"/>
            <a:ext cx="384571" cy="1300042"/>
          </a:xfrm>
          <a:prstGeom prst="line">
            <a:avLst/>
          </a:prstGeom>
          <a:ln>
            <a:prstDash val="lgDash"/>
            <a:headEnd type="none" w="med" len="med"/>
            <a:tailEnd type="none"/>
          </a:ln>
        </p:spPr>
        <p:style>
          <a:lnRef idx="1">
            <a:schemeClr val="dk1"/>
          </a:lnRef>
          <a:fillRef idx="0">
            <a:schemeClr val="dk1"/>
          </a:fillRef>
          <a:effectRef idx="0">
            <a:schemeClr val="dk1"/>
          </a:effectRef>
          <a:fontRef idx="minor">
            <a:schemeClr val="tx1"/>
          </a:fontRef>
        </p:style>
      </p:cxnSp>
      <p:sp>
        <p:nvSpPr>
          <p:cNvPr id="51" name="Footer Placeholder 50"/>
          <p:cNvSpPr>
            <a:spLocks noGrp="1"/>
          </p:cNvSpPr>
          <p:nvPr>
            <p:ph type="ftr" sz="quarter" idx="11"/>
          </p:nvPr>
        </p:nvSpPr>
        <p:spPr/>
        <p:txBody>
          <a:bodyPr/>
          <a:lstStyle/>
          <a:p>
            <a:pPr>
              <a:defRPr/>
            </a:pPr>
            <a:r>
              <a:rPr lang="en-US" smtClean="0"/>
              <a:t>Confidential</a:t>
            </a:r>
            <a:endParaRPr lang="en-US"/>
          </a:p>
        </p:txBody>
      </p:sp>
    </p:spTree>
    <p:extLst>
      <p:ext uri="{BB962C8B-B14F-4D97-AF65-F5344CB8AC3E}">
        <p14:creationId xmlns:p14="http://schemas.microsoft.com/office/powerpoint/2010/main" val="32545610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srgbClr val="00B050"/>
                </a:solidFill>
              </a:rPr>
              <a:t>More Services Being Provided Virtually</a:t>
            </a:r>
            <a:endParaRPr lang="en-US" sz="3200" b="1" dirty="0">
              <a:solidFill>
                <a:srgbClr val="00B050"/>
              </a:solidFill>
            </a:endParaRPr>
          </a:p>
        </p:txBody>
      </p:sp>
      <p:sp>
        <p:nvSpPr>
          <p:cNvPr id="4" name="Text Placeholder 3"/>
          <p:cNvSpPr>
            <a:spLocks noGrp="1"/>
          </p:cNvSpPr>
          <p:nvPr>
            <p:ph type="body" sz="quarter" idx="11"/>
          </p:nvPr>
        </p:nvSpPr>
        <p:spPr/>
        <p:txBody>
          <a:bodyPr/>
          <a:lstStyle/>
          <a:p>
            <a:r>
              <a:rPr lang="en-US" dirty="0" smtClean="0">
                <a:solidFill>
                  <a:schemeClr val="tx1"/>
                </a:solidFill>
              </a:rPr>
              <a:t>Services Can be Offered at a Lower Cost</a:t>
            </a:r>
            <a:endParaRPr lang="en-US" dirty="0">
              <a:solidFill>
                <a:schemeClr val="tx1"/>
              </a:solidFill>
            </a:endParaRPr>
          </a:p>
        </p:txBody>
      </p:sp>
      <p:sp>
        <p:nvSpPr>
          <p:cNvPr id="5" name="Text Placeholder 4"/>
          <p:cNvSpPr>
            <a:spLocks noGrp="1"/>
          </p:cNvSpPr>
          <p:nvPr>
            <p:ph type="body" sz="quarter" idx="17"/>
          </p:nvPr>
        </p:nvSpPr>
        <p:spPr>
          <a:xfrm>
            <a:off x="6217933" y="6172200"/>
            <a:ext cx="2926067" cy="326571"/>
          </a:xfrm>
        </p:spPr>
        <p:txBody>
          <a:bodyPr/>
          <a:lstStyle/>
          <a:p>
            <a:r>
              <a:rPr lang="en-US" dirty="0" smtClean="0"/>
              <a:t>Source: Marketing and Planning Leadership Council interviews and analysis. Advisory Board</a:t>
            </a:r>
            <a:endParaRPr lang="en-US" dirty="0"/>
          </a:p>
        </p:txBody>
      </p:sp>
      <p:grpSp>
        <p:nvGrpSpPr>
          <p:cNvPr id="3" name="Group 23"/>
          <p:cNvGrpSpPr/>
          <p:nvPr/>
        </p:nvGrpSpPr>
        <p:grpSpPr>
          <a:xfrm>
            <a:off x="3333648" y="2905189"/>
            <a:ext cx="2476707" cy="2562067"/>
            <a:chOff x="2299180" y="1717625"/>
            <a:chExt cx="1733695" cy="1793447"/>
          </a:xfrm>
        </p:grpSpPr>
        <p:sp>
          <p:nvSpPr>
            <p:cNvPr id="25" name="Rectangle 24"/>
            <p:cNvSpPr/>
            <p:nvPr/>
          </p:nvSpPr>
          <p:spPr bwMode="gray">
            <a:xfrm>
              <a:off x="2322529" y="1717625"/>
              <a:ext cx="1686997" cy="1793447"/>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Bef>
                  <a:spcPts val="714"/>
                </a:spcBef>
              </a:pPr>
              <a:endParaRPr lang="en-US" sz="1400" baseline="0" dirty="0" err="1" smtClean="0">
                <a:solidFill>
                  <a:schemeClr val="bg1"/>
                </a:solidFill>
              </a:endParaRPr>
            </a:p>
          </p:txBody>
        </p:sp>
        <p:sp>
          <p:nvSpPr>
            <p:cNvPr id="26" name="TextBox 25"/>
            <p:cNvSpPr txBox="1"/>
            <p:nvPr/>
          </p:nvSpPr>
          <p:spPr bwMode="gray">
            <a:xfrm>
              <a:off x="2299180" y="1719573"/>
              <a:ext cx="1733695" cy="440852"/>
            </a:xfrm>
            <a:prstGeom prst="rect">
              <a:avLst/>
            </a:prstGeom>
            <a:noFill/>
            <a:ln>
              <a:noFill/>
            </a:ln>
          </p:spPr>
          <p:txBody>
            <a:bodyPr wrap="square" lIns="45720" rIns="45720" rtlCol="0">
              <a:noAutofit/>
            </a:bodyPr>
            <a:lstStyle/>
            <a:p>
              <a:pPr algn="ctr">
                <a:spcBef>
                  <a:spcPts val="714"/>
                </a:spcBef>
              </a:pPr>
              <a:r>
                <a:rPr lang="en-US" sz="1400" b="1" baseline="0" dirty="0" smtClean="0"/>
                <a:t>Emerging Areas </a:t>
              </a:r>
              <a:br>
                <a:rPr lang="en-US" sz="1400" b="1" baseline="0" dirty="0" smtClean="0"/>
              </a:br>
              <a:r>
                <a:rPr lang="en-US" sz="1400" b="1" baseline="0" dirty="0" smtClean="0"/>
                <a:t>for Virtual Care </a:t>
              </a:r>
            </a:p>
          </p:txBody>
        </p:sp>
      </p:grpSp>
      <p:cxnSp>
        <p:nvCxnSpPr>
          <p:cNvPr id="27" name="Straight Connector 26"/>
          <p:cNvCxnSpPr/>
          <p:nvPr/>
        </p:nvCxnSpPr>
        <p:spPr bwMode="gray">
          <a:xfrm flipV="1">
            <a:off x="1912419" y="2732043"/>
            <a:ext cx="189751" cy="162783"/>
          </a:xfrm>
          <a:prstGeom prst="line">
            <a:avLst/>
          </a:prstGeom>
          <a:ln w="12700">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bwMode="gray">
          <a:xfrm flipV="1">
            <a:off x="2315725" y="2732043"/>
            <a:ext cx="189751" cy="162783"/>
          </a:xfrm>
          <a:prstGeom prst="line">
            <a:avLst/>
          </a:prstGeom>
          <a:ln w="12700">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bwMode="gray">
          <a:xfrm flipV="1">
            <a:off x="6616747" y="2729421"/>
            <a:ext cx="189751" cy="162783"/>
          </a:xfrm>
          <a:prstGeom prst="line">
            <a:avLst/>
          </a:prstGeom>
          <a:ln w="12700">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bwMode="gray">
          <a:xfrm flipV="1">
            <a:off x="2719032" y="2732043"/>
            <a:ext cx="189751" cy="162783"/>
          </a:xfrm>
          <a:prstGeom prst="line">
            <a:avLst/>
          </a:prstGeom>
          <a:ln w="12700">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bwMode="gray">
          <a:xfrm flipV="1">
            <a:off x="6280703" y="2729421"/>
            <a:ext cx="189751" cy="162783"/>
          </a:xfrm>
          <a:prstGeom prst="line">
            <a:avLst/>
          </a:prstGeom>
          <a:ln w="12700">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bwMode="gray">
          <a:xfrm flipV="1">
            <a:off x="5944657" y="2729421"/>
            <a:ext cx="189751" cy="162783"/>
          </a:xfrm>
          <a:prstGeom prst="line">
            <a:avLst/>
          </a:prstGeom>
          <a:ln w="12700">
            <a:solidFill>
              <a:schemeClr val="accent3"/>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708586" y="2944454"/>
            <a:ext cx="1791131" cy="331866"/>
          </a:xfrm>
          <a:prstGeom prst="rect">
            <a:avLst/>
          </a:prstGeom>
          <a:noFill/>
        </p:spPr>
        <p:txBody>
          <a:bodyPr wrap="square" lIns="130535" tIns="65268" rIns="130535" bIns="65268" rtlCol="0">
            <a:spAutoFit/>
          </a:bodyPr>
          <a:lstStyle/>
          <a:p>
            <a:pPr algn="ctr"/>
            <a:r>
              <a:rPr lang="en-US" sz="1300" b="1" baseline="0" dirty="0" smtClean="0">
                <a:latin typeface="+mj-lt"/>
              </a:rPr>
              <a:t>Remote</a:t>
            </a:r>
          </a:p>
        </p:txBody>
      </p:sp>
      <p:sp>
        <p:nvSpPr>
          <p:cNvPr id="34" name="TextBox 33"/>
          <p:cNvSpPr txBox="1"/>
          <p:nvPr/>
        </p:nvSpPr>
        <p:spPr>
          <a:xfrm>
            <a:off x="6627609" y="2961527"/>
            <a:ext cx="1840314" cy="331866"/>
          </a:xfrm>
          <a:prstGeom prst="rect">
            <a:avLst/>
          </a:prstGeom>
          <a:noFill/>
        </p:spPr>
        <p:txBody>
          <a:bodyPr wrap="square" lIns="130535" tIns="65268" rIns="130535" bIns="65268" rtlCol="0">
            <a:spAutoFit/>
          </a:bodyPr>
          <a:lstStyle/>
          <a:p>
            <a:pPr algn="ctr"/>
            <a:r>
              <a:rPr lang="en-US" sz="1300" b="1" baseline="0" dirty="0" smtClean="0">
                <a:latin typeface="+mj-lt"/>
              </a:rPr>
              <a:t>In-Person</a:t>
            </a:r>
          </a:p>
        </p:txBody>
      </p:sp>
      <p:pic>
        <p:nvPicPr>
          <p:cNvPr id="35" name="Picture 34" descr="Doctor.png"/>
          <p:cNvPicPr>
            <a:picLocks noChangeAspect="1"/>
          </p:cNvPicPr>
          <p:nvPr/>
        </p:nvPicPr>
        <p:blipFill>
          <a:blip r:embed="rId2" cstate="print"/>
          <a:stretch>
            <a:fillRect/>
          </a:stretch>
        </p:blipFill>
        <p:spPr>
          <a:xfrm>
            <a:off x="7310371" y="2367083"/>
            <a:ext cx="414529" cy="522514"/>
          </a:xfrm>
          <a:prstGeom prst="rect">
            <a:avLst/>
          </a:prstGeom>
        </p:spPr>
      </p:pic>
      <p:pic>
        <p:nvPicPr>
          <p:cNvPr id="36" name="Picture 2" descr="L:\public\share\ABC Templates and Resources\ABC Art Icons Logos\ABC Modern Icons\Computer_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27017" y="2367083"/>
            <a:ext cx="554269" cy="522514"/>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470328" y="3149572"/>
            <a:ext cx="2267650" cy="2435054"/>
          </a:xfrm>
          <a:prstGeom prst="rect">
            <a:avLst/>
          </a:prstGeom>
          <a:noFill/>
        </p:spPr>
        <p:txBody>
          <a:bodyPr wrap="square" lIns="130582" tIns="65292" rIns="130582" bIns="65292" rtlCol="0">
            <a:spAutoFit/>
          </a:bodyPr>
          <a:lstStyle/>
          <a:p>
            <a:pPr marL="161011" indent="-161011">
              <a:spcBef>
                <a:spcPts val="429"/>
              </a:spcBef>
              <a:buFont typeface="Arial" pitchFamily="34" charset="0"/>
              <a:buChar char="•"/>
            </a:pPr>
            <a:r>
              <a:rPr lang="en-US" sz="1300" baseline="0" dirty="0" smtClean="0"/>
              <a:t>Diagnoses, treatments follow reliable standard protocols based on evidence-based </a:t>
            </a:r>
            <a:r>
              <a:rPr lang="en-US" sz="1300" baseline="0" dirty="0"/>
              <a:t>medicine </a:t>
            </a:r>
            <a:endParaRPr lang="en-US" sz="1300" baseline="0" dirty="0" smtClean="0"/>
          </a:p>
          <a:p>
            <a:pPr marL="161011" indent="-161011">
              <a:spcBef>
                <a:spcPts val="429"/>
              </a:spcBef>
              <a:buFont typeface="Arial" pitchFamily="34" charset="0"/>
              <a:buChar char="•"/>
            </a:pPr>
            <a:r>
              <a:rPr lang="en-US" sz="1300" baseline="0" dirty="0" smtClean="0"/>
              <a:t>Suggested therapies are nearly always effective</a:t>
            </a:r>
          </a:p>
          <a:p>
            <a:pPr marL="161011" indent="-161011">
              <a:spcBef>
                <a:spcPts val="429"/>
              </a:spcBef>
              <a:buFont typeface="Arial" pitchFamily="34" charset="0"/>
              <a:buChar char="•"/>
            </a:pPr>
            <a:r>
              <a:rPr lang="en-US" sz="1300" baseline="0" dirty="0" smtClean="0"/>
              <a:t>Physical exam not required, visual exam adds nominal value</a:t>
            </a:r>
          </a:p>
          <a:p>
            <a:pPr marL="167762" indent="-167762">
              <a:buFont typeface="Arial" pitchFamily="34" charset="0"/>
              <a:buChar char="•"/>
            </a:pPr>
            <a:endParaRPr lang="en-US" sz="1300" baseline="0" dirty="0" smtClean="0">
              <a:latin typeface="+mj-lt"/>
            </a:endParaRPr>
          </a:p>
        </p:txBody>
      </p:sp>
      <p:sp>
        <p:nvSpPr>
          <p:cNvPr id="38" name="TextBox 37"/>
          <p:cNvSpPr txBox="1"/>
          <p:nvPr/>
        </p:nvSpPr>
        <p:spPr>
          <a:xfrm>
            <a:off x="6301492" y="3172691"/>
            <a:ext cx="2487176" cy="2886459"/>
          </a:xfrm>
          <a:prstGeom prst="rect">
            <a:avLst/>
          </a:prstGeom>
          <a:noFill/>
        </p:spPr>
        <p:txBody>
          <a:bodyPr wrap="square" lIns="130582" tIns="65292" rIns="130582" bIns="65292" rtlCol="0">
            <a:spAutoFit/>
          </a:bodyPr>
          <a:lstStyle/>
          <a:p>
            <a:pPr marL="161011" indent="-161011">
              <a:spcBef>
                <a:spcPts val="429"/>
              </a:spcBef>
              <a:buFont typeface="Arial" pitchFamily="34" charset="0"/>
              <a:buChar char="•"/>
            </a:pPr>
            <a:r>
              <a:rPr lang="en-US" sz="1300" baseline="0" dirty="0" smtClean="0"/>
              <a:t>Diagnoses, treatments </a:t>
            </a:r>
            <a:br>
              <a:rPr lang="en-US" sz="1300" baseline="0" dirty="0" smtClean="0"/>
            </a:br>
            <a:r>
              <a:rPr lang="en-US" sz="1300" baseline="0" dirty="0" smtClean="0"/>
              <a:t>more complex, may vary within disease category</a:t>
            </a:r>
          </a:p>
          <a:p>
            <a:pPr marL="161011" indent="-161011">
              <a:spcBef>
                <a:spcPts val="429"/>
              </a:spcBef>
              <a:buFont typeface="Arial" pitchFamily="34" charset="0"/>
              <a:buChar char="•"/>
            </a:pPr>
            <a:r>
              <a:rPr lang="en-US" sz="1300" baseline="0" dirty="0" smtClean="0"/>
              <a:t>Therapies may need careful selection and monitoring</a:t>
            </a:r>
          </a:p>
          <a:p>
            <a:pPr marL="161011" indent="-161011">
              <a:spcBef>
                <a:spcPts val="429"/>
              </a:spcBef>
              <a:buFont typeface="Arial" pitchFamily="34" charset="0"/>
              <a:buChar char="•"/>
            </a:pPr>
            <a:r>
              <a:rPr lang="en-US" sz="1300" baseline="0" dirty="0" smtClean="0"/>
              <a:t>Physical exam or diagnostic test required to correctly identify issue and select treatment </a:t>
            </a:r>
          </a:p>
          <a:p>
            <a:pPr marL="161011" indent="-161011">
              <a:spcBef>
                <a:spcPts val="429"/>
              </a:spcBef>
              <a:buFont typeface="Arial" pitchFamily="34" charset="0"/>
              <a:buChar char="•"/>
            </a:pPr>
            <a:r>
              <a:rPr lang="en-US" sz="1300" baseline="0" dirty="0" smtClean="0"/>
              <a:t>Intervention required </a:t>
            </a:r>
            <a:br>
              <a:rPr lang="en-US" sz="1300" baseline="0" dirty="0" smtClean="0"/>
            </a:br>
            <a:r>
              <a:rPr lang="en-US" sz="1300" baseline="0" dirty="0" smtClean="0"/>
              <a:t>(i.e., immunization)</a:t>
            </a:r>
          </a:p>
          <a:p>
            <a:pPr marL="161011" indent="-161011">
              <a:buFont typeface="Arial" pitchFamily="34" charset="0"/>
              <a:buChar char="•"/>
            </a:pPr>
            <a:endParaRPr lang="en-US" sz="1300" baseline="0" dirty="0" smtClean="0"/>
          </a:p>
          <a:p>
            <a:pPr marL="167762" indent="-167762">
              <a:buFont typeface="Arial" pitchFamily="34" charset="0"/>
              <a:buChar char="•"/>
            </a:pPr>
            <a:endParaRPr lang="en-US" sz="1300" baseline="0" dirty="0" smtClean="0">
              <a:latin typeface="+mj-lt"/>
            </a:endParaRPr>
          </a:p>
        </p:txBody>
      </p:sp>
      <p:sp>
        <p:nvSpPr>
          <p:cNvPr id="39" name="TextBox 38"/>
          <p:cNvSpPr txBox="1"/>
          <p:nvPr/>
        </p:nvSpPr>
        <p:spPr bwMode="gray">
          <a:xfrm rot="19230159">
            <a:off x="1883834" y="2003769"/>
            <a:ext cx="1797453" cy="200040"/>
          </a:xfrm>
          <a:prstGeom prst="rect">
            <a:avLst/>
          </a:prstGeom>
          <a:noFill/>
        </p:spPr>
        <p:txBody>
          <a:bodyPr wrap="square" lIns="65311" tIns="65311" rIns="65311" bIns="65311" rtlCol="0">
            <a:noAutofit/>
          </a:bodyPr>
          <a:lstStyle/>
          <a:p>
            <a:pPr>
              <a:spcBef>
                <a:spcPts val="714"/>
              </a:spcBef>
            </a:pPr>
            <a:r>
              <a:rPr lang="en-US" sz="1300" baseline="0" dirty="0" smtClean="0"/>
              <a:t>Prescription Refill </a:t>
            </a:r>
          </a:p>
        </p:txBody>
      </p:sp>
      <p:sp>
        <p:nvSpPr>
          <p:cNvPr id="40" name="TextBox 39"/>
          <p:cNvSpPr txBox="1"/>
          <p:nvPr/>
        </p:nvSpPr>
        <p:spPr bwMode="gray">
          <a:xfrm rot="19230159">
            <a:off x="2283767" y="1841318"/>
            <a:ext cx="2197154" cy="357901"/>
          </a:xfrm>
          <a:prstGeom prst="rect">
            <a:avLst/>
          </a:prstGeom>
          <a:noFill/>
        </p:spPr>
        <p:txBody>
          <a:bodyPr wrap="square" lIns="65311" tIns="65311" rIns="65311" bIns="65311" rtlCol="0">
            <a:noAutofit/>
          </a:bodyPr>
          <a:lstStyle/>
          <a:p>
            <a:pPr>
              <a:spcBef>
                <a:spcPts val="714"/>
              </a:spcBef>
            </a:pPr>
            <a:r>
              <a:rPr lang="en-US" sz="1300" baseline="0" dirty="0" smtClean="0"/>
              <a:t>Urinary Tract Infection</a:t>
            </a:r>
          </a:p>
        </p:txBody>
      </p:sp>
      <p:sp>
        <p:nvSpPr>
          <p:cNvPr id="41" name="TextBox 40"/>
          <p:cNvSpPr txBox="1"/>
          <p:nvPr/>
        </p:nvSpPr>
        <p:spPr bwMode="gray">
          <a:xfrm rot="19230159">
            <a:off x="6544835" y="1906267"/>
            <a:ext cx="2038044" cy="357901"/>
          </a:xfrm>
          <a:prstGeom prst="rect">
            <a:avLst/>
          </a:prstGeom>
          <a:noFill/>
        </p:spPr>
        <p:txBody>
          <a:bodyPr wrap="square" lIns="65311" tIns="65311" rIns="65311" bIns="65311" rtlCol="0">
            <a:noAutofit/>
          </a:bodyPr>
          <a:lstStyle/>
          <a:p>
            <a:pPr>
              <a:spcBef>
                <a:spcPts val="714"/>
              </a:spcBef>
            </a:pPr>
            <a:r>
              <a:rPr lang="en-US" sz="1300" baseline="0" dirty="0" smtClean="0"/>
              <a:t>Complex Infection </a:t>
            </a:r>
          </a:p>
        </p:txBody>
      </p:sp>
      <p:sp>
        <p:nvSpPr>
          <p:cNvPr id="42" name="TextBox 41"/>
          <p:cNvSpPr txBox="1"/>
          <p:nvPr/>
        </p:nvSpPr>
        <p:spPr bwMode="gray">
          <a:xfrm rot="19230159">
            <a:off x="2676873" y="1841318"/>
            <a:ext cx="2197154" cy="357901"/>
          </a:xfrm>
          <a:prstGeom prst="rect">
            <a:avLst/>
          </a:prstGeom>
          <a:noFill/>
        </p:spPr>
        <p:txBody>
          <a:bodyPr wrap="square" lIns="65311" tIns="65311" rIns="65311" bIns="65311" rtlCol="0">
            <a:noAutofit/>
          </a:bodyPr>
          <a:lstStyle/>
          <a:p>
            <a:pPr>
              <a:spcBef>
                <a:spcPts val="714"/>
              </a:spcBef>
            </a:pPr>
            <a:r>
              <a:rPr lang="en-US" sz="1300" baseline="0" dirty="0" smtClean="0"/>
              <a:t>Minor Cough, Cold</a:t>
            </a:r>
          </a:p>
        </p:txBody>
      </p:sp>
      <p:sp>
        <p:nvSpPr>
          <p:cNvPr id="43" name="TextBox 42"/>
          <p:cNvSpPr txBox="1"/>
          <p:nvPr/>
        </p:nvSpPr>
        <p:spPr bwMode="gray">
          <a:xfrm rot="19230159">
            <a:off x="6192769" y="1828782"/>
            <a:ext cx="2316259" cy="357901"/>
          </a:xfrm>
          <a:prstGeom prst="rect">
            <a:avLst/>
          </a:prstGeom>
          <a:noFill/>
        </p:spPr>
        <p:txBody>
          <a:bodyPr wrap="square" lIns="65311" tIns="65311" rIns="65311" bIns="65311" rtlCol="0">
            <a:noAutofit/>
          </a:bodyPr>
          <a:lstStyle/>
          <a:p>
            <a:pPr>
              <a:spcBef>
                <a:spcPts val="714"/>
              </a:spcBef>
            </a:pPr>
            <a:r>
              <a:rPr lang="en-US" sz="1300" baseline="0" dirty="0" smtClean="0"/>
              <a:t>Cut, Sprain, Fracture</a:t>
            </a:r>
          </a:p>
        </p:txBody>
      </p:sp>
      <p:sp>
        <p:nvSpPr>
          <p:cNvPr id="44" name="TextBox 43"/>
          <p:cNvSpPr txBox="1"/>
          <p:nvPr/>
        </p:nvSpPr>
        <p:spPr bwMode="gray">
          <a:xfrm rot="19230159">
            <a:off x="5871909" y="1803394"/>
            <a:ext cx="2316259" cy="357901"/>
          </a:xfrm>
          <a:prstGeom prst="rect">
            <a:avLst/>
          </a:prstGeom>
          <a:noFill/>
        </p:spPr>
        <p:txBody>
          <a:bodyPr wrap="square" lIns="65311" tIns="65311" rIns="65311" bIns="65311" rtlCol="0">
            <a:noAutofit/>
          </a:bodyPr>
          <a:lstStyle/>
          <a:p>
            <a:pPr>
              <a:spcBef>
                <a:spcPts val="714"/>
              </a:spcBef>
            </a:pPr>
            <a:r>
              <a:rPr lang="en-US" sz="1300" baseline="0" dirty="0" smtClean="0"/>
              <a:t>Physical Exam </a:t>
            </a:r>
          </a:p>
        </p:txBody>
      </p:sp>
      <p:sp>
        <p:nvSpPr>
          <p:cNvPr id="45" name="TextBox 44"/>
          <p:cNvSpPr txBox="1"/>
          <p:nvPr/>
        </p:nvSpPr>
        <p:spPr bwMode="gray">
          <a:xfrm>
            <a:off x="3455017" y="3446661"/>
            <a:ext cx="2524586" cy="2268326"/>
          </a:xfrm>
          <a:prstGeom prst="rect">
            <a:avLst/>
          </a:prstGeom>
          <a:noFill/>
        </p:spPr>
        <p:txBody>
          <a:bodyPr wrap="square" lIns="65311" tIns="65311" rIns="65311" bIns="65311" rtlCol="0">
            <a:noAutofit/>
          </a:bodyPr>
          <a:lstStyle/>
          <a:p>
            <a:pPr>
              <a:spcBef>
                <a:spcPts val="429"/>
              </a:spcBef>
            </a:pPr>
            <a:r>
              <a:rPr lang="en-US" sz="1300" b="1" i="1" baseline="0" dirty="0" smtClean="0"/>
              <a:t>Management, Maintenance</a:t>
            </a:r>
            <a:endParaRPr lang="en-US" sz="1300" baseline="0" dirty="0" smtClean="0"/>
          </a:p>
          <a:p>
            <a:pPr marL="167813" indent="-167813">
              <a:spcBef>
                <a:spcPts val="429"/>
              </a:spcBef>
              <a:buFont typeface="Arial" panose="020B0604020202020204" pitchFamily="34" charset="0"/>
              <a:buChar char="•"/>
            </a:pPr>
            <a:r>
              <a:rPr lang="en-US" sz="1300" baseline="0" dirty="0" smtClean="0"/>
              <a:t>Chronic disease checkups, follow-ups</a:t>
            </a:r>
          </a:p>
          <a:p>
            <a:pPr marL="167813" indent="-167813">
              <a:spcBef>
                <a:spcPts val="429"/>
              </a:spcBef>
              <a:buFont typeface="Arial" panose="020B0604020202020204" pitchFamily="34" charset="0"/>
              <a:buChar char="•"/>
            </a:pPr>
            <a:r>
              <a:rPr lang="en-US" sz="1300" baseline="0" dirty="0"/>
              <a:t>Care plan </a:t>
            </a:r>
            <a:r>
              <a:rPr lang="en-US" sz="1300" baseline="0" dirty="0" smtClean="0"/>
              <a:t>updates</a:t>
            </a:r>
          </a:p>
          <a:p>
            <a:pPr marL="167813" indent="-167813">
              <a:spcBef>
                <a:spcPts val="429"/>
              </a:spcBef>
              <a:buFont typeface="Arial" panose="020B0604020202020204" pitchFamily="34" charset="0"/>
              <a:buChar char="•"/>
            </a:pPr>
            <a:r>
              <a:rPr lang="en-US" sz="1300" baseline="0" dirty="0"/>
              <a:t>Specialist </a:t>
            </a:r>
            <a:r>
              <a:rPr lang="en-US" sz="1300" baseline="0" dirty="0" smtClean="0"/>
              <a:t>consults</a:t>
            </a:r>
            <a:endParaRPr lang="en-US" sz="1300" baseline="0" dirty="0"/>
          </a:p>
          <a:p>
            <a:pPr>
              <a:spcBef>
                <a:spcPts val="429"/>
              </a:spcBef>
            </a:pPr>
            <a:r>
              <a:rPr lang="en-US" sz="1300" b="1" i="1" baseline="0" dirty="0" smtClean="0"/>
              <a:t>Diagnosis, Treatment</a:t>
            </a:r>
          </a:p>
          <a:p>
            <a:pPr marL="167813" indent="-167813">
              <a:spcBef>
                <a:spcPts val="429"/>
              </a:spcBef>
              <a:buFont typeface="Arial" panose="020B0604020202020204" pitchFamily="34" charset="0"/>
              <a:buChar char="•"/>
            </a:pPr>
            <a:r>
              <a:rPr lang="en-US" sz="1300" baseline="0" dirty="0" smtClean="0"/>
              <a:t>Remote diagnostics</a:t>
            </a:r>
          </a:p>
          <a:p>
            <a:pPr marL="167813" indent="-167813">
              <a:spcBef>
                <a:spcPts val="429"/>
              </a:spcBef>
              <a:buFont typeface="Arial" panose="020B0604020202020204" pitchFamily="34" charset="0"/>
              <a:buChar char="•"/>
            </a:pPr>
            <a:r>
              <a:rPr lang="en-US" sz="1300" baseline="0" dirty="0" smtClean="0"/>
              <a:t>Self-guided interventions  </a:t>
            </a:r>
          </a:p>
        </p:txBody>
      </p:sp>
      <p:cxnSp>
        <p:nvCxnSpPr>
          <p:cNvPr id="46" name="Straight Connector 45"/>
          <p:cNvCxnSpPr/>
          <p:nvPr/>
        </p:nvCxnSpPr>
        <p:spPr bwMode="auto">
          <a:xfrm flipH="1">
            <a:off x="962786" y="2897114"/>
            <a:ext cx="7218430" cy="0"/>
          </a:xfrm>
          <a:prstGeom prst="line">
            <a:avLst/>
          </a:prstGeom>
          <a:solidFill>
            <a:schemeClr val="accent1"/>
          </a:solidFill>
          <a:ln w="19050" cap="flat" cmpd="sng" algn="ctr">
            <a:solidFill>
              <a:schemeClr val="accent6"/>
            </a:solidFill>
            <a:prstDash val="solid"/>
            <a:round/>
            <a:headEnd type="triangle" w="med" len="med"/>
            <a:tailEnd type="triangle"/>
          </a:ln>
          <a:effectLst/>
        </p:spPr>
      </p:cxnSp>
      <p:sp>
        <p:nvSpPr>
          <p:cNvPr id="6" name="Slide Number Placeholder 5"/>
          <p:cNvSpPr>
            <a:spLocks noGrp="1"/>
          </p:cNvSpPr>
          <p:nvPr>
            <p:ph type="sldNum" sz="quarter" idx="10"/>
          </p:nvPr>
        </p:nvSpPr>
        <p:spPr/>
        <p:txBody>
          <a:bodyPr/>
          <a:lstStyle/>
          <a:p>
            <a:fld id="{D1524D41-16DC-4D92-9EF9-071B213BE0F5}" type="slidenum">
              <a:rPr lang="en-US" smtClean="0"/>
              <a:pPr/>
              <a:t>5</a:t>
            </a:fld>
            <a:endParaRPr lang="en-US"/>
          </a:p>
        </p:txBody>
      </p:sp>
    </p:spTree>
    <p:extLst>
      <p:ext uri="{BB962C8B-B14F-4D97-AF65-F5344CB8AC3E}">
        <p14:creationId xmlns:p14="http://schemas.microsoft.com/office/powerpoint/2010/main" val="856686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bwMode="gray">
          <a:xfrm>
            <a:off x="4851546" y="1944784"/>
            <a:ext cx="3571277" cy="3770217"/>
          </a:xfrm>
          <a:prstGeom prst="rect">
            <a:avLst/>
          </a:prstGeom>
          <a:solidFill>
            <a:schemeClr val="accent1"/>
          </a:solidFill>
          <a:ln w="6350">
            <a:solidFill>
              <a:schemeClr val="bg1"/>
            </a:solidFill>
          </a:ln>
        </p:spPr>
        <p:txBody>
          <a:bodyPr wrap="square" lIns="261257" tIns="391886" rIns="261257" bIns="0" rtlCol="0">
            <a:noAutofit/>
          </a:bodyPr>
          <a:lstStyle/>
          <a:p>
            <a:r>
              <a:rPr lang="en-US" sz="1571" b="1" dirty="0"/>
              <a:t>Case in Brief: Medical Associates Clinic </a:t>
            </a:r>
          </a:p>
        </p:txBody>
      </p:sp>
      <p:sp>
        <p:nvSpPr>
          <p:cNvPr id="8" name="Title 7"/>
          <p:cNvSpPr>
            <a:spLocks noGrp="1"/>
          </p:cNvSpPr>
          <p:nvPr>
            <p:ph type="title"/>
          </p:nvPr>
        </p:nvSpPr>
        <p:spPr>
          <a:xfrm>
            <a:off x="279546" y="72394"/>
            <a:ext cx="9144000" cy="540545"/>
          </a:xfrm>
        </p:spPr>
        <p:txBody>
          <a:bodyPr/>
          <a:lstStyle/>
          <a:p>
            <a:pPr algn="l"/>
            <a:r>
              <a:rPr lang="en-US" sz="2800" b="1" dirty="0" smtClean="0">
                <a:solidFill>
                  <a:srgbClr val="0070C0"/>
                </a:solidFill>
              </a:rPr>
              <a:t>Following Trial, Strong Preference for Virtual Care</a:t>
            </a:r>
            <a:endParaRPr lang="en-US" sz="2800" b="1" dirty="0">
              <a:solidFill>
                <a:srgbClr val="0070C0"/>
              </a:solidFill>
            </a:endParaRPr>
          </a:p>
        </p:txBody>
      </p:sp>
      <p:sp>
        <p:nvSpPr>
          <p:cNvPr id="9" name="Text Placeholder 8"/>
          <p:cNvSpPr>
            <a:spLocks noGrp="1"/>
          </p:cNvSpPr>
          <p:nvPr>
            <p:ph idx="1"/>
          </p:nvPr>
        </p:nvSpPr>
        <p:spPr>
          <a:xfrm>
            <a:off x="279546" y="592008"/>
            <a:ext cx="7921037" cy="918196"/>
          </a:xfrm>
        </p:spPr>
        <p:txBody>
          <a:bodyPr/>
          <a:lstStyle/>
          <a:p>
            <a:pPr marL="0" indent="0">
              <a:buNone/>
            </a:pPr>
            <a:r>
              <a:rPr lang="en-US" sz="2000" dirty="0" smtClean="0"/>
              <a:t>Telehealth Pilot Shows Early Adopters Now Recruiting Early Majority</a:t>
            </a:r>
            <a:endParaRPr lang="en-US" sz="2000" dirty="0"/>
          </a:p>
        </p:txBody>
      </p:sp>
      <p:grpSp>
        <p:nvGrpSpPr>
          <p:cNvPr id="7" name="Group 6"/>
          <p:cNvGrpSpPr/>
          <p:nvPr/>
        </p:nvGrpSpPr>
        <p:grpSpPr>
          <a:xfrm>
            <a:off x="843714" y="4433551"/>
            <a:ext cx="3318380" cy="983499"/>
            <a:chOff x="590600" y="3103485"/>
            <a:chExt cx="2322866" cy="688449"/>
          </a:xfrm>
        </p:grpSpPr>
        <p:pic>
          <p:nvPicPr>
            <p:cNvPr id="6" name="Picture 5"/>
            <p:cNvPicPr>
              <a:picLocks noChangeAspect="1"/>
            </p:cNvPicPr>
            <p:nvPr/>
          </p:nvPicPr>
          <p:blipFill>
            <a:blip r:embed="rId3" cstate="print">
              <a:lum bright="70000" contrast="-70000"/>
              <a:extLst>
                <a:ext uri="{28A0092B-C50C-407E-A947-70E740481C1C}">
                  <a14:useLocalDpi xmlns:a14="http://schemas.microsoft.com/office/drawing/2010/main" val="0"/>
                </a:ext>
              </a:extLst>
            </a:blip>
            <a:stretch>
              <a:fillRect/>
            </a:stretch>
          </p:blipFill>
          <p:spPr>
            <a:xfrm>
              <a:off x="590600" y="3164699"/>
              <a:ext cx="755705" cy="627235"/>
            </a:xfrm>
            <a:prstGeom prst="rect">
              <a:avLst/>
            </a:prstGeom>
          </p:spPr>
        </p:pic>
        <p:sp>
          <p:nvSpPr>
            <p:cNvPr id="11" name="Rectangle 10"/>
            <p:cNvSpPr/>
            <p:nvPr/>
          </p:nvSpPr>
          <p:spPr bwMode="gray">
            <a:xfrm>
              <a:off x="867758" y="3103485"/>
              <a:ext cx="487038" cy="453913"/>
            </a:xfrm>
            <a:prstGeom prst="rect">
              <a:avLst/>
            </a:prstGeom>
          </p:spPr>
          <p:txBody>
            <a:bodyPr wrap="none" lIns="0" tIns="0" rIns="0" bIns="0">
              <a:spAutoFit/>
            </a:bodyPr>
            <a:lstStyle/>
            <a:p>
              <a:pPr algn="r"/>
              <a:r>
                <a:rPr lang="en-US" sz="3143" dirty="0">
                  <a:solidFill>
                    <a:schemeClr val="accent6"/>
                  </a:solidFill>
                </a:rPr>
                <a:t>71%</a:t>
              </a:r>
            </a:p>
            <a:p>
              <a:pPr algn="r"/>
              <a:endParaRPr lang="en-US" sz="1071" cap="all" dirty="0"/>
            </a:p>
          </p:txBody>
        </p:sp>
        <p:sp>
          <p:nvSpPr>
            <p:cNvPr id="14" name="TextBox 13"/>
            <p:cNvSpPr txBox="1"/>
            <p:nvPr/>
          </p:nvSpPr>
          <p:spPr bwMode="gray">
            <a:xfrm>
              <a:off x="1534233" y="3103485"/>
              <a:ext cx="1379233" cy="554049"/>
            </a:xfrm>
            <a:prstGeom prst="rect">
              <a:avLst/>
            </a:prstGeom>
            <a:noFill/>
          </p:spPr>
          <p:txBody>
            <a:bodyPr wrap="square" lIns="0" tIns="0" rIns="0" bIns="0" rtlCol="0">
              <a:spAutoFit/>
            </a:bodyPr>
            <a:lstStyle/>
            <a:p>
              <a:pPr>
                <a:spcBef>
                  <a:spcPts val="429"/>
                </a:spcBef>
              </a:pPr>
              <a:r>
                <a:rPr lang="en-US" sz="1286" dirty="0"/>
                <a:t>Of midsized to large U.S. employers anticipate offering employees </a:t>
              </a:r>
              <a:r>
                <a:rPr lang="en-US" sz="1286" dirty="0" err="1"/>
                <a:t>telehealth</a:t>
              </a:r>
              <a:r>
                <a:rPr lang="en-US" sz="1286" dirty="0"/>
                <a:t> services within three years</a:t>
              </a:r>
            </a:p>
          </p:txBody>
        </p:sp>
      </p:grpSp>
      <p:grpSp>
        <p:nvGrpSpPr>
          <p:cNvPr id="22" name="Group 21"/>
          <p:cNvGrpSpPr/>
          <p:nvPr/>
        </p:nvGrpSpPr>
        <p:grpSpPr>
          <a:xfrm>
            <a:off x="944832" y="1944785"/>
            <a:ext cx="3064821" cy="892214"/>
            <a:chOff x="661382" y="1361349"/>
            <a:chExt cx="2145375" cy="624550"/>
          </a:xfrm>
        </p:grpSpPr>
        <p:pic>
          <p:nvPicPr>
            <p:cNvPr id="5" name="Picture 4"/>
            <p:cNvPicPr>
              <a:picLocks noChangeAspect="1"/>
            </p:cNvPicPr>
            <p:nvPr/>
          </p:nvPicPr>
          <p:blipFill>
            <a:blip r:embed="rId4" cstate="print">
              <a:lum bright="70000" contrast="-70000"/>
              <a:extLst>
                <a:ext uri="{28A0092B-C50C-407E-A947-70E740481C1C}">
                  <a14:useLocalDpi xmlns:a14="http://schemas.microsoft.com/office/drawing/2010/main" val="0"/>
                </a:ext>
              </a:extLst>
            </a:blip>
            <a:stretch>
              <a:fillRect/>
            </a:stretch>
          </p:blipFill>
          <p:spPr>
            <a:xfrm>
              <a:off x="661382" y="1361349"/>
              <a:ext cx="614140" cy="624550"/>
            </a:xfrm>
            <a:prstGeom prst="rect">
              <a:avLst/>
            </a:prstGeom>
          </p:spPr>
        </p:pic>
        <p:sp>
          <p:nvSpPr>
            <p:cNvPr id="12" name="Rectangle 11"/>
            <p:cNvSpPr/>
            <p:nvPr/>
          </p:nvSpPr>
          <p:spPr bwMode="gray">
            <a:xfrm>
              <a:off x="867758" y="1392145"/>
              <a:ext cx="487038" cy="453913"/>
            </a:xfrm>
            <a:prstGeom prst="rect">
              <a:avLst/>
            </a:prstGeom>
          </p:spPr>
          <p:txBody>
            <a:bodyPr wrap="none" lIns="0" tIns="0" rIns="0" bIns="0">
              <a:spAutoFit/>
            </a:bodyPr>
            <a:lstStyle/>
            <a:p>
              <a:pPr algn="r"/>
              <a:r>
                <a:rPr lang="en-US" sz="3143" dirty="0">
                  <a:solidFill>
                    <a:schemeClr val="accent6"/>
                  </a:solidFill>
                </a:rPr>
                <a:t>92%</a:t>
              </a:r>
              <a:br>
                <a:rPr lang="en-US" sz="3143" dirty="0">
                  <a:solidFill>
                    <a:schemeClr val="accent6"/>
                  </a:solidFill>
                </a:rPr>
              </a:br>
              <a:endParaRPr lang="en-US" sz="1071" cap="all" dirty="0"/>
            </a:p>
          </p:txBody>
        </p:sp>
        <p:sp>
          <p:nvSpPr>
            <p:cNvPr id="16" name="TextBox 15"/>
            <p:cNvSpPr txBox="1"/>
            <p:nvPr/>
          </p:nvSpPr>
          <p:spPr bwMode="gray">
            <a:xfrm>
              <a:off x="1534233" y="1392145"/>
              <a:ext cx="1272524" cy="415537"/>
            </a:xfrm>
            <a:prstGeom prst="rect">
              <a:avLst/>
            </a:prstGeom>
            <a:noFill/>
          </p:spPr>
          <p:txBody>
            <a:bodyPr wrap="square" lIns="0" tIns="0" rIns="0" bIns="0" rtlCol="0">
              <a:spAutoFit/>
            </a:bodyPr>
            <a:lstStyle/>
            <a:p>
              <a:pPr>
                <a:spcBef>
                  <a:spcPts val="429"/>
                </a:spcBef>
              </a:pPr>
              <a:r>
                <a:rPr lang="en-US" sz="1286" dirty="0"/>
                <a:t>Of a virtual visit provider’s patients said they would use the service again</a:t>
              </a:r>
            </a:p>
          </p:txBody>
        </p:sp>
      </p:grpSp>
      <p:grpSp>
        <p:nvGrpSpPr>
          <p:cNvPr id="23" name="Group 22"/>
          <p:cNvGrpSpPr/>
          <p:nvPr/>
        </p:nvGrpSpPr>
        <p:grpSpPr>
          <a:xfrm>
            <a:off x="1032857" y="3217838"/>
            <a:ext cx="2976795" cy="834873"/>
            <a:chOff x="723000" y="2255078"/>
            <a:chExt cx="2083757" cy="584411"/>
          </a:xfrm>
        </p:grpSpPr>
        <p:pic>
          <p:nvPicPr>
            <p:cNvPr id="28" name="Picture 27"/>
            <p:cNvPicPr>
              <a:picLocks noChangeAspect="1"/>
            </p:cNvPicPr>
            <p:nvPr/>
          </p:nvPicPr>
          <p:blipFill>
            <a:blip r:embed="rId5" cstate="print">
              <a:lum bright="70000" contrast="-70000"/>
              <a:extLst>
                <a:ext uri="{28A0092B-C50C-407E-A947-70E740481C1C}">
                  <a14:useLocalDpi xmlns:a14="http://schemas.microsoft.com/office/drawing/2010/main" val="0"/>
                </a:ext>
              </a:extLst>
            </a:blip>
            <a:stretch>
              <a:fillRect/>
            </a:stretch>
          </p:blipFill>
          <p:spPr>
            <a:xfrm>
              <a:off x="723000" y="2255078"/>
              <a:ext cx="490905" cy="584411"/>
            </a:xfrm>
            <a:prstGeom prst="rect">
              <a:avLst/>
            </a:prstGeom>
          </p:spPr>
        </p:pic>
        <p:sp>
          <p:nvSpPr>
            <p:cNvPr id="17" name="Rectangle 16"/>
            <p:cNvSpPr/>
            <p:nvPr/>
          </p:nvSpPr>
          <p:spPr bwMode="gray">
            <a:xfrm>
              <a:off x="867758" y="2276459"/>
              <a:ext cx="487038" cy="453913"/>
            </a:xfrm>
            <a:prstGeom prst="rect">
              <a:avLst/>
            </a:prstGeom>
          </p:spPr>
          <p:txBody>
            <a:bodyPr wrap="none" lIns="0" tIns="0" rIns="0" bIns="0">
              <a:spAutoFit/>
            </a:bodyPr>
            <a:lstStyle/>
            <a:p>
              <a:pPr algn="r"/>
              <a:r>
                <a:rPr lang="en-US" sz="3143" dirty="0">
                  <a:solidFill>
                    <a:schemeClr val="accent6"/>
                  </a:solidFill>
                </a:rPr>
                <a:t>91%</a:t>
              </a:r>
              <a:br>
                <a:rPr lang="en-US" sz="3143" dirty="0">
                  <a:solidFill>
                    <a:schemeClr val="accent6"/>
                  </a:solidFill>
                </a:rPr>
              </a:br>
              <a:endParaRPr lang="en-US" sz="1071" cap="all" dirty="0"/>
            </a:p>
          </p:txBody>
        </p:sp>
        <p:sp>
          <p:nvSpPr>
            <p:cNvPr id="18" name="TextBox 17"/>
            <p:cNvSpPr txBox="1"/>
            <p:nvPr/>
          </p:nvSpPr>
          <p:spPr bwMode="gray">
            <a:xfrm>
              <a:off x="1534233" y="2276459"/>
              <a:ext cx="1272524" cy="415537"/>
            </a:xfrm>
            <a:prstGeom prst="rect">
              <a:avLst/>
            </a:prstGeom>
            <a:noFill/>
          </p:spPr>
          <p:txBody>
            <a:bodyPr wrap="square" lIns="0" tIns="0" rIns="0" bIns="0" rtlCol="0">
              <a:spAutoFit/>
            </a:bodyPr>
            <a:lstStyle/>
            <a:p>
              <a:pPr>
                <a:spcBef>
                  <a:spcPts val="429"/>
                </a:spcBef>
              </a:pPr>
              <a:r>
                <a:rPr lang="en-US" sz="1286" dirty="0"/>
                <a:t>Of </a:t>
              </a:r>
              <a:r>
                <a:rPr lang="en-US" sz="1286" dirty="0" err="1"/>
                <a:t>Zipnosis</a:t>
              </a:r>
              <a:r>
                <a:rPr lang="en-US" sz="1286" dirty="0"/>
                <a:t> users would recommend the service to at least three friends</a:t>
              </a:r>
            </a:p>
          </p:txBody>
        </p:sp>
      </p:grpSp>
      <p:grpSp>
        <p:nvGrpSpPr>
          <p:cNvPr id="24" name="Group 23"/>
          <p:cNvGrpSpPr/>
          <p:nvPr/>
        </p:nvGrpSpPr>
        <p:grpSpPr bwMode="gray">
          <a:xfrm>
            <a:off x="4851546" y="1944785"/>
            <a:ext cx="456271" cy="312390"/>
            <a:chOff x="2833829" y="1401109"/>
            <a:chExt cx="319390" cy="218673"/>
          </a:xfrm>
        </p:grpSpPr>
        <p:sp>
          <p:nvSpPr>
            <p:cNvPr id="25" name="Freeform 24"/>
            <p:cNvSpPr/>
            <p:nvPr/>
          </p:nvSpPr>
          <p:spPr bwMode="gray">
            <a:xfrm flipH="1">
              <a:off x="2833829" y="1401109"/>
              <a:ext cx="319390" cy="218673"/>
            </a:xfrm>
            <a:custGeom>
              <a:avLst/>
              <a:gdLst>
                <a:gd name="connsiteX0" fmla="*/ 0 w 653858"/>
                <a:gd name="connsiteY0" fmla="*/ 0 h 455948"/>
                <a:gd name="connsiteX1" fmla="*/ 283088 w 653858"/>
                <a:gd name="connsiteY1" fmla="*/ 455948 h 455948"/>
                <a:gd name="connsiteX2" fmla="*/ 653858 w 653858"/>
                <a:gd name="connsiteY2" fmla="*/ 455948 h 455948"/>
                <a:gd name="connsiteX3" fmla="*/ 380791 w 653858"/>
                <a:gd name="connsiteY3" fmla="*/ 5011 h 455948"/>
                <a:gd name="connsiteX4" fmla="*/ 0 w 653858"/>
                <a:gd name="connsiteY4" fmla="*/ 0 h 455948"/>
                <a:gd name="connsiteX0" fmla="*/ 0 w 653858"/>
                <a:gd name="connsiteY0" fmla="*/ 0 h 455948"/>
                <a:gd name="connsiteX1" fmla="*/ 283088 w 653858"/>
                <a:gd name="connsiteY1" fmla="*/ 455948 h 455948"/>
                <a:gd name="connsiteX2" fmla="*/ 653858 w 653858"/>
                <a:gd name="connsiteY2" fmla="*/ 455948 h 455948"/>
                <a:gd name="connsiteX3" fmla="*/ 373648 w 653858"/>
                <a:gd name="connsiteY3" fmla="*/ 249 h 455948"/>
                <a:gd name="connsiteX4" fmla="*/ 0 w 653858"/>
                <a:gd name="connsiteY4" fmla="*/ 0 h 455948"/>
                <a:gd name="connsiteX0" fmla="*/ 0 w 682433"/>
                <a:gd name="connsiteY0" fmla="*/ 0 h 503573"/>
                <a:gd name="connsiteX1" fmla="*/ 311663 w 682433"/>
                <a:gd name="connsiteY1" fmla="*/ 503573 h 503573"/>
                <a:gd name="connsiteX2" fmla="*/ 682433 w 682433"/>
                <a:gd name="connsiteY2" fmla="*/ 503573 h 503573"/>
                <a:gd name="connsiteX3" fmla="*/ 402223 w 682433"/>
                <a:gd name="connsiteY3" fmla="*/ 47874 h 503573"/>
                <a:gd name="connsiteX4" fmla="*/ 0 w 682433"/>
                <a:gd name="connsiteY4" fmla="*/ 0 h 503573"/>
                <a:gd name="connsiteX0" fmla="*/ 0 w 682433"/>
                <a:gd name="connsiteY0" fmla="*/ 0 h 503573"/>
                <a:gd name="connsiteX1" fmla="*/ 311663 w 682433"/>
                <a:gd name="connsiteY1" fmla="*/ 503573 h 503573"/>
                <a:gd name="connsiteX2" fmla="*/ 682433 w 682433"/>
                <a:gd name="connsiteY2" fmla="*/ 503573 h 503573"/>
                <a:gd name="connsiteX3" fmla="*/ 371267 w 682433"/>
                <a:gd name="connsiteY3" fmla="*/ 249 h 503573"/>
                <a:gd name="connsiteX4" fmla="*/ 0 w 682433"/>
                <a:gd name="connsiteY4" fmla="*/ 0 h 503573"/>
                <a:gd name="connsiteX0" fmla="*/ 0 w 682433"/>
                <a:gd name="connsiteY0" fmla="*/ 0 h 503573"/>
                <a:gd name="connsiteX1" fmla="*/ 311663 w 682433"/>
                <a:gd name="connsiteY1" fmla="*/ 503573 h 503573"/>
                <a:gd name="connsiteX2" fmla="*/ 682433 w 682433"/>
                <a:gd name="connsiteY2" fmla="*/ 503573 h 503573"/>
                <a:gd name="connsiteX3" fmla="*/ 679743 w 682433"/>
                <a:gd name="connsiteY3" fmla="*/ 248 h 503573"/>
                <a:gd name="connsiteX4" fmla="*/ 0 w 682433"/>
                <a:gd name="connsiteY4" fmla="*/ 0 h 503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433" h="503573">
                  <a:moveTo>
                    <a:pt x="0" y="0"/>
                  </a:moveTo>
                  <a:lnTo>
                    <a:pt x="311663" y="503573"/>
                  </a:lnTo>
                  <a:lnTo>
                    <a:pt x="682433" y="503573"/>
                  </a:lnTo>
                  <a:cubicBezTo>
                    <a:pt x="681536" y="335798"/>
                    <a:pt x="680640" y="168023"/>
                    <a:pt x="679743" y="248"/>
                  </a:cubicBezTo>
                  <a:lnTo>
                    <a:pt x="0" y="0"/>
                  </a:lnTo>
                  <a:close/>
                </a:path>
              </a:pathLst>
            </a:custGeom>
            <a:solidFill>
              <a:schemeClr val="accent6"/>
            </a:solidFill>
            <a:ln w="6350">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6" name="Plus 25"/>
            <p:cNvSpPr/>
            <p:nvPr/>
          </p:nvSpPr>
          <p:spPr bwMode="gray">
            <a:xfrm>
              <a:off x="2855933" y="1416105"/>
              <a:ext cx="182880" cy="182880"/>
            </a:xfrm>
            <a:prstGeom prst="mathPlus">
              <a:avLst/>
            </a:prstGeom>
            <a:solidFill>
              <a:schemeClr val="bg1"/>
            </a:solidFill>
            <a:ln w="9525" cap="flat" cmpd="sng" algn="ctr">
              <a:noFill/>
              <a:prstDash val="solid"/>
              <a:round/>
              <a:headEnd type="none" w="med" len="med"/>
              <a:tailEnd type="none" w="med" len="med"/>
            </a:ln>
            <a:effectLst/>
          </p:spPr>
          <p:txBody>
            <a:bodyPr vert="horz" wrap="square" lIns="130629" tIns="65314" rIns="130629" bIns="65314" numCol="1" rtlCol="0" anchor="t" anchorCtr="0" compatLnSpc="1">
              <a:prstTxWarp prst="textNoShape">
                <a:avLst/>
              </a:prstTxWarp>
            </a:bodyPr>
            <a:lstStyle/>
            <a:p>
              <a:pPr algn="ctr" defTabSz="2091006"/>
              <a:endParaRPr lang="en-US" sz="1429" dirty="0">
                <a:solidFill>
                  <a:schemeClr val="bg2"/>
                </a:solidFill>
                <a:latin typeface="+mj-lt"/>
              </a:endParaRPr>
            </a:p>
          </p:txBody>
        </p:sp>
      </p:grpSp>
      <p:sp>
        <p:nvSpPr>
          <p:cNvPr id="27" name="Text Placeholder 1"/>
          <p:cNvSpPr txBox="1">
            <a:spLocks/>
          </p:cNvSpPr>
          <p:nvPr/>
        </p:nvSpPr>
        <p:spPr bwMode="gray">
          <a:xfrm>
            <a:off x="4851547" y="2870327"/>
            <a:ext cx="3271917" cy="2459465"/>
          </a:xfrm>
          <a:prstGeom prst="rect">
            <a:avLst/>
          </a:prstGeom>
        </p:spPr>
        <p:txBody>
          <a:bodyPr vert="horz" wrap="square" lIns="261257" tIns="130629" rIns="261257" bIns="0" rtlCol="0">
            <a:spAutoFit/>
          </a:bodyPr>
          <a:lstStyle>
            <a:lvl1pPr marL="114300" indent="-114300" algn="l" defTabSz="640080" rtl="0" eaLnBrk="1" latinLnBrk="0" hangingPunct="1">
              <a:spcBef>
                <a:spcPts val="500"/>
              </a:spcBef>
              <a:buFont typeface="Arial" pitchFamily="34" charset="0"/>
              <a:buChar char="•"/>
              <a:defRPr sz="1000" kern="1200">
                <a:solidFill>
                  <a:schemeClr val="tx1"/>
                </a:solidFill>
                <a:latin typeface="+mn-lt"/>
                <a:ea typeface="+mn-ea"/>
                <a:cs typeface="+mn-cs"/>
              </a:defRPr>
            </a:lvl1pPr>
            <a:lvl2pPr marL="228600" indent="-114300" algn="l" defTabSz="640080" rtl="0" eaLnBrk="1" latinLnBrk="0" hangingPunct="1">
              <a:spcBef>
                <a:spcPts val="500"/>
              </a:spcBef>
              <a:buFont typeface="Arial" pitchFamily="34" charset="0"/>
              <a:buChar char="–"/>
              <a:defRPr sz="1000" kern="1200">
                <a:solidFill>
                  <a:schemeClr val="tx1"/>
                </a:solidFill>
                <a:latin typeface="+mn-lt"/>
                <a:ea typeface="+mn-ea"/>
                <a:cs typeface="+mn-cs"/>
              </a:defRPr>
            </a:lvl2pPr>
            <a:lvl3pPr marL="342900" indent="-114300" algn="l" defTabSz="640080" rtl="0" eaLnBrk="1" latinLnBrk="0" hangingPunct="1">
              <a:spcBef>
                <a:spcPts val="500"/>
              </a:spcBef>
              <a:buFont typeface="Arial" pitchFamily="34" charset="0"/>
              <a:buChar char="•"/>
              <a:defRPr sz="1000" kern="1200">
                <a:solidFill>
                  <a:schemeClr val="tx1"/>
                </a:solidFill>
                <a:latin typeface="+mn-lt"/>
                <a:ea typeface="+mn-ea"/>
                <a:cs typeface="+mn-cs"/>
              </a:defRPr>
            </a:lvl3pPr>
            <a:lvl4pPr marL="457200" indent="-114300" algn="l" defTabSz="640080" rtl="0" eaLnBrk="1" latinLnBrk="0" hangingPunct="1">
              <a:spcBef>
                <a:spcPts val="500"/>
              </a:spcBef>
              <a:buFont typeface="Arial" pitchFamily="34" charset="0"/>
              <a:buChar char="–"/>
              <a:defRPr sz="1000" kern="1200">
                <a:solidFill>
                  <a:schemeClr val="tx1"/>
                </a:solidFill>
                <a:latin typeface="+mn-lt"/>
                <a:ea typeface="+mn-ea"/>
                <a:cs typeface="+mn-cs"/>
              </a:defRPr>
            </a:lvl4pPr>
            <a:lvl5pPr marL="571500" indent="-114300" algn="l" defTabSz="640080" rtl="0" eaLnBrk="1" latinLnBrk="0" hangingPunct="1">
              <a:spcBef>
                <a:spcPts val="500"/>
              </a:spcBef>
              <a:buFont typeface="Arial" pitchFamily="34" charset="0"/>
              <a:buChar char="•"/>
              <a:defRPr sz="1000" kern="1200" baseline="0">
                <a:solidFill>
                  <a:schemeClr val="tx1"/>
                </a:solidFill>
                <a:latin typeface="+mn-lt"/>
                <a:ea typeface="+mn-ea"/>
                <a:cs typeface="+mn-cs"/>
              </a:defRPr>
            </a:lvl5pPr>
            <a:lvl6pPr marL="1760220" indent="-160020" algn="l" defTabSz="640080" rtl="0" eaLnBrk="1" latinLnBrk="0" hangingPunct="1">
              <a:spcBef>
                <a:spcPct val="20000"/>
              </a:spcBef>
              <a:buFont typeface="Arial" pitchFamily="34" charset="0"/>
              <a:buChar char="•"/>
              <a:defRPr sz="1400" kern="1200">
                <a:solidFill>
                  <a:schemeClr val="tx1"/>
                </a:solidFill>
                <a:latin typeface="+mn-lt"/>
                <a:ea typeface="+mn-ea"/>
                <a:cs typeface="+mn-cs"/>
              </a:defRPr>
            </a:lvl6pPr>
            <a:lvl7pPr marL="2080260" indent="-160020" algn="l" defTabSz="640080" rtl="0" eaLnBrk="1" latinLnBrk="0" hangingPunct="1">
              <a:spcBef>
                <a:spcPct val="20000"/>
              </a:spcBef>
              <a:buFont typeface="Arial" pitchFamily="34" charset="0"/>
              <a:buChar char="•"/>
              <a:defRPr sz="1400" kern="1200">
                <a:solidFill>
                  <a:schemeClr val="tx1"/>
                </a:solidFill>
                <a:latin typeface="+mn-lt"/>
                <a:ea typeface="+mn-ea"/>
                <a:cs typeface="+mn-cs"/>
              </a:defRPr>
            </a:lvl7pPr>
            <a:lvl8pPr marL="2400300" indent="-160020" algn="l" defTabSz="640080" rtl="0" eaLnBrk="1" latinLnBrk="0" hangingPunct="1">
              <a:spcBef>
                <a:spcPct val="20000"/>
              </a:spcBef>
              <a:buFont typeface="Arial" pitchFamily="34" charset="0"/>
              <a:buChar char="•"/>
              <a:defRPr sz="1400" kern="1200">
                <a:solidFill>
                  <a:schemeClr val="tx1"/>
                </a:solidFill>
                <a:latin typeface="+mn-lt"/>
                <a:ea typeface="+mn-ea"/>
                <a:cs typeface="+mn-cs"/>
              </a:defRPr>
            </a:lvl8pPr>
            <a:lvl9pPr marL="2720340" indent="-160020" algn="l" defTabSz="640080" rtl="0" eaLnBrk="1" latinLnBrk="0" hangingPunct="1">
              <a:spcBef>
                <a:spcPct val="20000"/>
              </a:spcBef>
              <a:buFont typeface="Arial" pitchFamily="34" charset="0"/>
              <a:buChar char="•"/>
              <a:defRPr sz="1400" kern="1200">
                <a:solidFill>
                  <a:schemeClr val="tx1"/>
                </a:solidFill>
                <a:latin typeface="+mn-lt"/>
                <a:ea typeface="+mn-ea"/>
                <a:cs typeface="+mn-cs"/>
              </a:defRPr>
            </a:lvl9pPr>
          </a:lstStyle>
          <a:p>
            <a:r>
              <a:rPr lang="en-US" sz="1429" dirty="0"/>
              <a:t>Four-physician practice in Kentucky</a:t>
            </a:r>
          </a:p>
          <a:p>
            <a:r>
              <a:rPr lang="en-US" sz="1429" dirty="0"/>
              <a:t>Piloted the Me-Visit mobile app to offer online care for primary care and chronic condition follow up needs</a:t>
            </a:r>
          </a:p>
          <a:p>
            <a:r>
              <a:rPr lang="en-US" sz="1429" dirty="0"/>
              <a:t>In 30-month pilot, 20% of patients used the app, and 97% of users preferred the service to in-person care</a:t>
            </a:r>
          </a:p>
        </p:txBody>
      </p:sp>
      <p:sp>
        <p:nvSpPr>
          <p:cNvPr id="2" name="Date Placeholder 1"/>
          <p:cNvSpPr>
            <a:spLocks noGrp="1"/>
          </p:cNvSpPr>
          <p:nvPr>
            <p:ph type="dt" sz="half" idx="12"/>
          </p:nvPr>
        </p:nvSpPr>
        <p:spPr/>
        <p:txBody>
          <a:bodyPr/>
          <a:lstStyle/>
          <a:p>
            <a:pPr>
              <a:defRPr/>
            </a:pPr>
            <a:r>
              <a:rPr lang="en-US" smtClean="0"/>
              <a:t>January 23, 2016</a:t>
            </a:r>
            <a:endParaRPr lang="en-US"/>
          </a:p>
        </p:txBody>
      </p:sp>
      <p:sp>
        <p:nvSpPr>
          <p:cNvPr id="3" name="Footer Placeholder 2"/>
          <p:cNvSpPr>
            <a:spLocks noGrp="1"/>
          </p:cNvSpPr>
          <p:nvPr>
            <p:ph type="ftr" sz="quarter" idx="11"/>
          </p:nvPr>
        </p:nvSpPr>
        <p:spPr/>
        <p:txBody>
          <a:bodyPr/>
          <a:lstStyle/>
          <a:p>
            <a:pPr>
              <a:defRPr/>
            </a:pPr>
            <a:r>
              <a:rPr lang="en-US" smtClean="0"/>
              <a:t>Confidential</a:t>
            </a:r>
            <a:endParaRPr lang="en-US"/>
          </a:p>
        </p:txBody>
      </p:sp>
      <p:sp>
        <p:nvSpPr>
          <p:cNvPr id="4" name="Slide Number Placeholder 3"/>
          <p:cNvSpPr>
            <a:spLocks noGrp="1"/>
          </p:cNvSpPr>
          <p:nvPr>
            <p:ph type="sldNum" sz="quarter" idx="10"/>
          </p:nvPr>
        </p:nvSpPr>
        <p:spPr/>
        <p:txBody>
          <a:bodyPr/>
          <a:lstStyle/>
          <a:p>
            <a:pPr>
              <a:defRPr/>
            </a:pPr>
            <a:fld id="{D05F0720-467E-47E8-BF84-9241980C9FAE}" type="slidenum">
              <a:rPr lang="en-US" smtClean="0"/>
              <a:pPr>
                <a:defRPr/>
              </a:pPr>
              <a:t>6</a:t>
            </a:fld>
            <a:endParaRPr lang="en-US" dirty="0"/>
          </a:p>
        </p:txBody>
      </p:sp>
    </p:spTree>
    <p:extLst>
      <p:ext uri="{BB962C8B-B14F-4D97-AF65-F5344CB8AC3E}">
        <p14:creationId xmlns:p14="http://schemas.microsoft.com/office/powerpoint/2010/main" val="6817029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21"/>
          </p:nvPr>
        </p:nvSpPr>
        <p:spPr>
          <a:xfrm>
            <a:off x="457200" y="609600"/>
            <a:ext cx="8227786" cy="276999"/>
          </a:xfrm>
        </p:spPr>
        <p:txBody>
          <a:bodyPr/>
          <a:lstStyle/>
          <a:p>
            <a:r>
              <a:rPr lang="en-US" dirty="0" smtClean="0">
                <a:solidFill>
                  <a:schemeClr val="tx1"/>
                </a:solidFill>
              </a:rPr>
              <a:t>Enables Growth in </a:t>
            </a:r>
            <a:r>
              <a:rPr lang="en-US" dirty="0" err="1" smtClean="0">
                <a:solidFill>
                  <a:schemeClr val="tx1"/>
                </a:solidFill>
              </a:rPr>
              <a:t>Telehealth</a:t>
            </a:r>
            <a:endParaRPr lang="en-US" dirty="0">
              <a:solidFill>
                <a:schemeClr val="tx1"/>
              </a:solidFill>
            </a:endParaRPr>
          </a:p>
        </p:txBody>
      </p:sp>
      <p:sp>
        <p:nvSpPr>
          <p:cNvPr id="4" name="Text Placeholder 3"/>
          <p:cNvSpPr>
            <a:spLocks noGrp="1"/>
          </p:cNvSpPr>
          <p:nvPr>
            <p:ph type="body" sz="quarter" idx="23"/>
          </p:nvPr>
        </p:nvSpPr>
        <p:spPr>
          <a:xfrm>
            <a:off x="4614411" y="6018093"/>
            <a:ext cx="4529589" cy="413518"/>
          </a:xfrm>
        </p:spPr>
        <p:txBody>
          <a:bodyPr/>
          <a:lstStyle/>
          <a:p>
            <a:r>
              <a:rPr lang="en-US" sz="900" dirty="0" smtClean="0"/>
              <a:t>Sources:  “</a:t>
            </a:r>
            <a:r>
              <a:rPr lang="en-US" sz="900" dirty="0" err="1" smtClean="0"/>
              <a:t>mHealth</a:t>
            </a:r>
            <a:r>
              <a:rPr lang="en-US" sz="900" dirty="0" smtClean="0"/>
              <a:t> in an </a:t>
            </a:r>
            <a:r>
              <a:rPr lang="en-US" sz="900" dirty="0" err="1" smtClean="0"/>
              <a:t>mWorld</a:t>
            </a:r>
            <a:r>
              <a:rPr lang="en-US" sz="900" dirty="0" smtClean="0"/>
              <a:t>: How mobile technology is transforming health care,” Deloitte, available </a:t>
            </a:r>
            <a:r>
              <a:rPr lang="en-US" sz="900" dirty="0"/>
              <a:t>at </a:t>
            </a:r>
            <a:r>
              <a:rPr lang="en-US" sz="900" dirty="0">
                <a:hlinkClick r:id="rId3"/>
              </a:rPr>
              <a:t>http://www.deloitte.com</a:t>
            </a:r>
            <a:r>
              <a:rPr lang="en-US" sz="900" dirty="0" smtClean="0">
                <a:hlinkClick r:id="rId3"/>
              </a:rPr>
              <a:t>/</a:t>
            </a:r>
            <a:r>
              <a:rPr lang="en-US" sz="900" dirty="0" smtClean="0"/>
              <a:t>; </a:t>
            </a:r>
            <a:r>
              <a:rPr lang="en-US" sz="900" dirty="0"/>
              <a:t> </a:t>
            </a:r>
            <a:r>
              <a:rPr lang="en-US" sz="900" dirty="0" smtClean="0"/>
              <a:t>Health Care IT Advisor research and analysis</a:t>
            </a:r>
            <a:endParaRPr lang="en-US" sz="900" dirty="0"/>
          </a:p>
        </p:txBody>
      </p:sp>
      <p:sp>
        <p:nvSpPr>
          <p:cNvPr id="6" name="Text Placeholder 5"/>
          <p:cNvSpPr>
            <a:spLocks noGrp="1"/>
          </p:cNvSpPr>
          <p:nvPr>
            <p:ph type="body" sz="quarter" idx="25"/>
          </p:nvPr>
        </p:nvSpPr>
        <p:spPr>
          <a:xfrm>
            <a:off x="457200" y="164712"/>
            <a:ext cx="8227786" cy="387798"/>
          </a:xfrm>
        </p:spPr>
        <p:txBody>
          <a:bodyPr/>
          <a:lstStyle/>
          <a:p>
            <a:r>
              <a:rPr lang="en-US" sz="2800" dirty="0" smtClean="0">
                <a:solidFill>
                  <a:srgbClr val="0070C0"/>
                </a:solidFill>
              </a:rPr>
              <a:t>Technology Getting Faster, More Widespread</a:t>
            </a:r>
            <a:endParaRPr lang="en-US" sz="2800" dirty="0">
              <a:solidFill>
                <a:srgbClr val="0070C0"/>
              </a:solidFill>
            </a:endParaRPr>
          </a:p>
        </p:txBody>
      </p:sp>
      <p:graphicFrame>
        <p:nvGraphicFramePr>
          <p:cNvPr id="7" name="Chart 6"/>
          <p:cNvGraphicFramePr/>
          <p:nvPr>
            <p:extLst/>
          </p:nvPr>
        </p:nvGraphicFramePr>
        <p:xfrm>
          <a:off x="4869692" y="2315728"/>
          <a:ext cx="3976154" cy="3359689"/>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bwMode="gray">
          <a:xfrm>
            <a:off x="458106" y="2865466"/>
            <a:ext cx="2047830" cy="2959785"/>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300" baseline="0" dirty="0" smtClean="0">
                <a:latin typeface="+mj-lt"/>
              </a:rPr>
              <a:t>Remote monitoring devices with cellular or fixed-line modems enabling data transmission without computer or smartphone</a:t>
            </a:r>
          </a:p>
          <a:p>
            <a:pPr marL="244916" indent="-244916">
              <a:spcBef>
                <a:spcPts val="714"/>
              </a:spcBef>
              <a:buFont typeface="Arial" panose="020B0604020202020204" pitchFamily="34" charset="0"/>
              <a:buChar char="•"/>
            </a:pPr>
            <a:r>
              <a:rPr lang="en-US" sz="1300" baseline="0" dirty="0" smtClean="0">
                <a:latin typeface="+mj-lt"/>
              </a:rPr>
              <a:t>Expanded memory and processing capabilities</a:t>
            </a:r>
          </a:p>
          <a:p>
            <a:pPr marL="244916" indent="-244916">
              <a:spcBef>
                <a:spcPts val="714"/>
              </a:spcBef>
              <a:buFont typeface="Arial" panose="020B0604020202020204" pitchFamily="34" charset="0"/>
              <a:buChar char="•"/>
            </a:pPr>
            <a:r>
              <a:rPr lang="en-US" sz="1300" baseline="0" dirty="0" smtClean="0">
                <a:latin typeface="+mj-lt"/>
              </a:rPr>
              <a:t>Geospatial tracking</a:t>
            </a:r>
          </a:p>
          <a:p>
            <a:pPr marL="244916" indent="-244916">
              <a:spcBef>
                <a:spcPts val="714"/>
              </a:spcBef>
              <a:buFont typeface="Arial" panose="020B0604020202020204" pitchFamily="34" charset="0"/>
              <a:buChar char="•"/>
            </a:pPr>
            <a:r>
              <a:rPr lang="en-US" sz="1300" baseline="0" dirty="0" smtClean="0">
                <a:latin typeface="+mj-lt"/>
              </a:rPr>
              <a:t>Movement tracking</a:t>
            </a:r>
          </a:p>
          <a:p>
            <a:pPr marL="244916" indent="-244916">
              <a:spcBef>
                <a:spcPts val="714"/>
              </a:spcBef>
              <a:buFont typeface="Arial" panose="020B0604020202020204" pitchFamily="34" charset="0"/>
              <a:buChar char="•"/>
            </a:pPr>
            <a:r>
              <a:rPr lang="en-US" sz="1300" baseline="0" dirty="0" smtClean="0">
                <a:latin typeface="+mj-lt"/>
              </a:rPr>
              <a:t>Touch-screen technologies</a:t>
            </a:r>
          </a:p>
        </p:txBody>
      </p:sp>
      <p:sp>
        <p:nvSpPr>
          <p:cNvPr id="9" name="TextBox 8"/>
          <p:cNvSpPr txBox="1"/>
          <p:nvPr/>
        </p:nvSpPr>
        <p:spPr bwMode="gray">
          <a:xfrm>
            <a:off x="2568603" y="2854319"/>
            <a:ext cx="2181123" cy="1795363"/>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300" baseline="0" dirty="0" smtClean="0">
                <a:latin typeface="+mj-lt"/>
              </a:rPr>
              <a:t>100% US population covered by mobile network</a:t>
            </a:r>
          </a:p>
          <a:p>
            <a:pPr marL="244916" indent="-244916">
              <a:spcBef>
                <a:spcPts val="714"/>
              </a:spcBef>
              <a:buFont typeface="Arial" panose="020B0604020202020204" pitchFamily="34" charset="0"/>
              <a:buChar char="•"/>
            </a:pPr>
            <a:r>
              <a:rPr lang="en-US" sz="1300" baseline="0" dirty="0">
                <a:latin typeface="+mj-lt"/>
              </a:rPr>
              <a:t>H</a:t>
            </a:r>
            <a:r>
              <a:rPr lang="en-US" sz="1300" baseline="0" dirty="0" smtClean="0">
                <a:latin typeface="+mj-lt"/>
              </a:rPr>
              <a:t>ealth information fastest-growing content accessed by US mobile users, up 134% between 2010-2011 </a:t>
            </a:r>
          </a:p>
          <a:p>
            <a:pPr marL="244916" indent="-244916">
              <a:spcBef>
                <a:spcPts val="714"/>
              </a:spcBef>
              <a:buFont typeface="Arial" panose="020B0604020202020204" pitchFamily="34" charset="0"/>
              <a:buChar char="•"/>
            </a:pPr>
            <a:endParaRPr lang="en-US" sz="1400" baseline="0" dirty="0" smtClean="0">
              <a:latin typeface="+mj-lt"/>
            </a:endParaRPr>
          </a:p>
        </p:txBody>
      </p:sp>
      <p:sp>
        <p:nvSpPr>
          <p:cNvPr id="10" name="Plus 9"/>
          <p:cNvSpPr/>
          <p:nvPr/>
        </p:nvSpPr>
        <p:spPr bwMode="gray">
          <a:xfrm>
            <a:off x="2315310" y="1685365"/>
            <a:ext cx="346566" cy="376250"/>
          </a:xfrm>
          <a:prstGeom prst="mathPlus">
            <a:avLst/>
          </a:prstGeom>
          <a:solidFill>
            <a:schemeClr val="accent6"/>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t" anchorCtr="0" forceAA="0" compatLnSpc="1">
            <a:prstTxWarp prst="textNoShape">
              <a:avLst/>
            </a:prstTxWarp>
            <a:noAutofit/>
          </a:bodyPr>
          <a:lstStyle/>
          <a:p>
            <a:pPr algn="ctr">
              <a:spcBef>
                <a:spcPts val="714"/>
              </a:spcBef>
            </a:pPr>
            <a:endParaRPr lang="en-US" sz="1400" baseline="0" dirty="0" err="1" smtClean="0">
              <a:solidFill>
                <a:schemeClr val="bg1"/>
              </a:solidFill>
            </a:endParaRPr>
          </a:p>
        </p:txBody>
      </p:sp>
      <p:sp>
        <p:nvSpPr>
          <p:cNvPr id="11" name="Equal 10"/>
          <p:cNvSpPr/>
          <p:nvPr/>
        </p:nvSpPr>
        <p:spPr bwMode="gray">
          <a:xfrm>
            <a:off x="5225143" y="1685365"/>
            <a:ext cx="390997" cy="379087"/>
          </a:xfrm>
          <a:prstGeom prst="mathEqual">
            <a:avLst/>
          </a:prstGeom>
          <a:solidFill>
            <a:schemeClr val="accent6"/>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t" anchorCtr="0" forceAA="0" compatLnSpc="1">
            <a:prstTxWarp prst="textNoShape">
              <a:avLst/>
            </a:prstTxWarp>
            <a:noAutofit/>
          </a:bodyPr>
          <a:lstStyle/>
          <a:p>
            <a:pPr algn="ctr">
              <a:spcBef>
                <a:spcPts val="714"/>
              </a:spcBef>
            </a:pPr>
            <a:endParaRPr lang="en-US" sz="1400" baseline="0" dirty="0" err="1" smtClean="0">
              <a:solidFill>
                <a:schemeClr val="bg1"/>
              </a:solidFill>
            </a:endParaRP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19358" y="1655906"/>
            <a:ext cx="616879" cy="396859"/>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40287" y="1547666"/>
            <a:ext cx="653144" cy="505099"/>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6423" y="1655906"/>
            <a:ext cx="421637" cy="473750"/>
          </a:xfrm>
          <a:prstGeom prst="rect">
            <a:avLst/>
          </a:prstGeom>
        </p:spPr>
      </p:pic>
      <p:sp>
        <p:nvSpPr>
          <p:cNvPr id="15" name="TextBox 14"/>
          <p:cNvSpPr txBox="1"/>
          <p:nvPr/>
        </p:nvSpPr>
        <p:spPr bwMode="gray">
          <a:xfrm>
            <a:off x="458106" y="2294480"/>
            <a:ext cx="1798273" cy="430887"/>
          </a:xfrm>
          <a:prstGeom prst="rect">
            <a:avLst/>
          </a:prstGeom>
          <a:noFill/>
        </p:spPr>
        <p:txBody>
          <a:bodyPr wrap="square" lIns="0" tIns="0" rIns="0" bIns="0" rtlCol="0">
            <a:spAutoFit/>
          </a:bodyPr>
          <a:lstStyle/>
          <a:p>
            <a:pPr algn="ctr"/>
            <a:r>
              <a:rPr lang="en-US" sz="1400" b="1" baseline="0" dirty="0" smtClean="0"/>
              <a:t>Advancements in Technology</a:t>
            </a:r>
          </a:p>
        </p:txBody>
      </p:sp>
      <p:sp>
        <p:nvSpPr>
          <p:cNvPr id="16" name="TextBox 15"/>
          <p:cNvSpPr txBox="1"/>
          <p:nvPr/>
        </p:nvSpPr>
        <p:spPr bwMode="gray">
          <a:xfrm>
            <a:off x="2628662" y="2315730"/>
            <a:ext cx="1798273" cy="215444"/>
          </a:xfrm>
          <a:prstGeom prst="rect">
            <a:avLst/>
          </a:prstGeom>
          <a:noFill/>
        </p:spPr>
        <p:txBody>
          <a:bodyPr wrap="square" lIns="0" tIns="0" rIns="0" bIns="0" rtlCol="0">
            <a:spAutoFit/>
          </a:bodyPr>
          <a:lstStyle/>
          <a:p>
            <a:pPr algn="ctr"/>
            <a:r>
              <a:rPr lang="en-US" sz="1400" b="1" baseline="0" dirty="0" smtClean="0"/>
              <a:t>Increased Population</a:t>
            </a:r>
          </a:p>
        </p:txBody>
      </p:sp>
    </p:spTree>
    <p:extLst>
      <p:ext uri="{BB962C8B-B14F-4D97-AF65-F5344CB8AC3E}">
        <p14:creationId xmlns:p14="http://schemas.microsoft.com/office/powerpoint/2010/main" val="15183336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50813"/>
            <a:ext cx="9045414" cy="1143000"/>
          </a:xfrm>
        </p:spPr>
        <p:txBody>
          <a:bodyPr/>
          <a:lstStyle/>
          <a:p>
            <a:r>
              <a:rPr lang="en-US" sz="3600" b="1" dirty="0">
                <a:solidFill>
                  <a:srgbClr val="FF0000"/>
                </a:solidFill>
              </a:rPr>
              <a:t>Examining CMS Coverage Requirements</a:t>
            </a:r>
            <a:br>
              <a:rPr lang="en-US" sz="3600" b="1" dirty="0">
                <a:solidFill>
                  <a:srgbClr val="FF0000"/>
                </a:solidFill>
              </a:rPr>
            </a:br>
            <a:endParaRPr lang="en-US" sz="3600" b="1" dirty="0"/>
          </a:p>
        </p:txBody>
      </p:sp>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Footer Placeholder 4"/>
          <p:cNvSpPr>
            <a:spLocks noGrp="1"/>
          </p:cNvSpPr>
          <p:nvPr>
            <p:ph type="ftr" sz="quarter" idx="11"/>
          </p:nvPr>
        </p:nvSpPr>
        <p:spPr/>
        <p:txBody>
          <a:bodyPr/>
          <a:lstStyle/>
          <a:p>
            <a:pPr>
              <a:defRPr/>
            </a:pPr>
            <a:r>
              <a:rPr lang="en-US" smtClean="0"/>
              <a:t>Confidential</a:t>
            </a:r>
            <a:endParaRPr lang="en-US"/>
          </a:p>
        </p:txBody>
      </p:sp>
      <p:sp>
        <p:nvSpPr>
          <p:cNvPr id="6" name="Slide Number Placeholder 5"/>
          <p:cNvSpPr>
            <a:spLocks noGrp="1"/>
          </p:cNvSpPr>
          <p:nvPr>
            <p:ph type="sldNum" sz="quarter" idx="12"/>
          </p:nvPr>
        </p:nvSpPr>
        <p:spPr/>
        <p:txBody>
          <a:bodyPr/>
          <a:lstStyle/>
          <a:p>
            <a:pPr>
              <a:defRPr/>
            </a:pPr>
            <a:fld id="{01144A8C-2A47-40F8-B539-EBFA5D49600A}" type="slidenum">
              <a:rPr lang="en-US" altLang="en-US" smtClean="0"/>
              <a:pPr>
                <a:defRPr/>
              </a:pPr>
              <a:t>8</a:t>
            </a:fld>
            <a:endParaRPr lang="en-US" altLang="en-US" b="0"/>
          </a:p>
        </p:txBody>
      </p:sp>
      <p:sp>
        <p:nvSpPr>
          <p:cNvPr id="7" name="Text Placeholder 1"/>
          <p:cNvSpPr txBox="1">
            <a:spLocks/>
          </p:cNvSpPr>
          <p:nvPr/>
        </p:nvSpPr>
        <p:spPr>
          <a:xfrm>
            <a:off x="41265" y="831607"/>
            <a:ext cx="8227786" cy="276999"/>
          </a:xfrm>
          <a:prstGeom prst="rect">
            <a:avLst/>
          </a:prstGeom>
        </p:spPr>
        <p:txBody>
          <a:bodyPr/>
          <a:lstStyle>
            <a:lvl1pPr marL="228600" indent="-228600" algn="l" rtl="0" eaLnBrk="1" fontAlgn="base" hangingPunct="1">
              <a:lnSpc>
                <a:spcPct val="90000"/>
              </a:lnSpc>
              <a:spcBef>
                <a:spcPts val="1000"/>
              </a:spcBef>
              <a:spcAft>
                <a:spcPct val="0"/>
              </a:spcAft>
              <a:buFont typeface="Arial" pitchFamily="34" charset="0"/>
              <a:buChar char="•"/>
              <a:defRPr sz="2800" kern="1200">
                <a:solidFill>
                  <a:schemeClr val="tx1"/>
                </a:solidFill>
                <a:latin typeface="+mn-lt"/>
                <a:ea typeface="ＭＳ Ｐゴシック" pitchFamily="2" charset="-128"/>
                <a:cs typeface="+mn-cs"/>
              </a:defRPr>
            </a:lvl1pPr>
            <a:lvl2pPr marL="685800" indent="-228600" algn="l" rtl="0" eaLnBrk="1" fontAlgn="base" hangingPunct="1">
              <a:lnSpc>
                <a:spcPct val="90000"/>
              </a:lnSpc>
              <a:spcBef>
                <a:spcPts val="500"/>
              </a:spcBef>
              <a:spcAft>
                <a:spcPct val="0"/>
              </a:spcAft>
              <a:buFont typeface="Arial" pitchFamily="34" charset="0"/>
              <a:buChar char="•"/>
              <a:defRPr sz="2400" kern="1200">
                <a:solidFill>
                  <a:schemeClr val="tx1"/>
                </a:solidFill>
                <a:latin typeface="+mn-lt"/>
                <a:ea typeface="ＭＳ Ｐゴシック" pitchFamily="2" charset="-128"/>
                <a:cs typeface="+mn-cs"/>
              </a:defRPr>
            </a:lvl2pPr>
            <a:lvl3pPr marL="1143000" indent="-228600" algn="l" rtl="0" eaLnBrk="1" fontAlgn="base" hangingPunct="1">
              <a:lnSpc>
                <a:spcPct val="90000"/>
              </a:lnSpc>
              <a:spcBef>
                <a:spcPts val="500"/>
              </a:spcBef>
              <a:spcAft>
                <a:spcPct val="0"/>
              </a:spcAft>
              <a:buFont typeface="Arial" pitchFamily="34" charset="0"/>
              <a:buChar char="•"/>
              <a:defRPr sz="2000" kern="1200">
                <a:solidFill>
                  <a:schemeClr val="tx1"/>
                </a:solidFill>
                <a:latin typeface="+mn-lt"/>
                <a:ea typeface="ＭＳ Ｐゴシック" pitchFamily="2" charset="-128"/>
                <a:cs typeface="+mn-cs"/>
              </a:defRPr>
            </a:lvl3pPr>
            <a:lvl4pPr marL="16002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4pPr>
            <a:lvl5pPr marL="20574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smtClean="0"/>
              <a:t>Specific Criteria Must be Satisfied to Qualify for Reimbursement</a:t>
            </a:r>
            <a:endParaRPr lang="en-US" sz="2000" dirty="0"/>
          </a:p>
        </p:txBody>
      </p:sp>
      <p:sp>
        <p:nvSpPr>
          <p:cNvPr id="8" name="Text Placeholder 2"/>
          <p:cNvSpPr txBox="1">
            <a:spLocks/>
          </p:cNvSpPr>
          <p:nvPr/>
        </p:nvSpPr>
        <p:spPr>
          <a:xfrm>
            <a:off x="5334000" y="5741277"/>
            <a:ext cx="3810000" cy="482766"/>
          </a:xfrm>
          <a:prstGeom prst="rect">
            <a:avLst/>
          </a:prstGeom>
        </p:spPr>
        <p:txBody>
          <a:bodyPr/>
          <a:lstStyle>
            <a:lvl1pPr marL="228600" indent="-228600" algn="l" rtl="0" eaLnBrk="1" fontAlgn="base" hangingPunct="1">
              <a:lnSpc>
                <a:spcPct val="90000"/>
              </a:lnSpc>
              <a:spcBef>
                <a:spcPts val="1000"/>
              </a:spcBef>
              <a:spcAft>
                <a:spcPct val="0"/>
              </a:spcAft>
              <a:buFont typeface="Arial" pitchFamily="34" charset="0"/>
              <a:buChar char="•"/>
              <a:defRPr sz="2800" kern="1200">
                <a:solidFill>
                  <a:schemeClr val="tx1"/>
                </a:solidFill>
                <a:latin typeface="+mn-lt"/>
                <a:ea typeface="ＭＳ Ｐゴシック" pitchFamily="2" charset="-128"/>
                <a:cs typeface="+mn-cs"/>
              </a:defRPr>
            </a:lvl1pPr>
            <a:lvl2pPr marL="685800" indent="-228600" algn="l" rtl="0" eaLnBrk="1" fontAlgn="base" hangingPunct="1">
              <a:lnSpc>
                <a:spcPct val="90000"/>
              </a:lnSpc>
              <a:spcBef>
                <a:spcPts val="500"/>
              </a:spcBef>
              <a:spcAft>
                <a:spcPct val="0"/>
              </a:spcAft>
              <a:buFont typeface="Arial" pitchFamily="34" charset="0"/>
              <a:buChar char="•"/>
              <a:defRPr sz="2400" kern="1200">
                <a:solidFill>
                  <a:schemeClr val="tx1"/>
                </a:solidFill>
                <a:latin typeface="+mn-lt"/>
                <a:ea typeface="ＭＳ Ｐゴシック" pitchFamily="2" charset="-128"/>
                <a:cs typeface="+mn-cs"/>
              </a:defRPr>
            </a:lvl2pPr>
            <a:lvl3pPr marL="1143000" indent="-228600" algn="l" rtl="0" eaLnBrk="1" fontAlgn="base" hangingPunct="1">
              <a:lnSpc>
                <a:spcPct val="90000"/>
              </a:lnSpc>
              <a:spcBef>
                <a:spcPts val="500"/>
              </a:spcBef>
              <a:spcAft>
                <a:spcPct val="0"/>
              </a:spcAft>
              <a:buFont typeface="Arial" pitchFamily="34" charset="0"/>
              <a:buChar char="•"/>
              <a:defRPr sz="2000" kern="1200">
                <a:solidFill>
                  <a:schemeClr val="tx1"/>
                </a:solidFill>
                <a:latin typeface="+mn-lt"/>
                <a:ea typeface="ＭＳ Ｐゴシック" pitchFamily="2" charset="-128"/>
                <a:cs typeface="+mn-cs"/>
              </a:defRPr>
            </a:lvl3pPr>
            <a:lvl4pPr marL="16002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4pPr>
            <a:lvl5pPr marL="20574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smtClean="0"/>
              <a:t>Sources: “Medicare Telehealth Payment Eligibility Analyzer,” U.S. Department of Health and Human Resources, </a:t>
            </a:r>
            <a:r>
              <a:rPr lang="en-US" sz="800" smtClean="0">
                <a:hlinkClick r:id="rId2"/>
              </a:rPr>
              <a:t>http://datawarehouse.hrsa.gov/telehealthAdvisor/telehealthEligibility.aspx</a:t>
            </a:r>
            <a:r>
              <a:rPr lang="en-US" sz="800" smtClean="0"/>
              <a:t>; Cardiovascular Roundtable research and analysis.</a:t>
            </a:r>
            <a:endParaRPr lang="en-US" sz="800" dirty="0"/>
          </a:p>
        </p:txBody>
      </p:sp>
      <p:sp>
        <p:nvSpPr>
          <p:cNvPr id="10" name="TextBox 9"/>
          <p:cNvSpPr txBox="1"/>
          <p:nvPr/>
        </p:nvSpPr>
        <p:spPr bwMode="gray">
          <a:xfrm>
            <a:off x="6383814" y="2474605"/>
            <a:ext cx="2661601" cy="2754600"/>
          </a:xfrm>
          <a:prstGeom prst="rect">
            <a:avLst/>
          </a:prstGeom>
          <a:noFill/>
        </p:spPr>
        <p:txBody>
          <a:bodyPr wrap="square" lIns="0" tIns="0" rIns="0" bIns="0" rtlCol="0">
            <a:spAutoFit/>
          </a:bodyPr>
          <a:lstStyle/>
          <a:p>
            <a:pPr marL="169800" indent="-169800">
              <a:spcBef>
                <a:spcPts val="714"/>
              </a:spcBef>
              <a:buFont typeface="Arial" panose="020B0604020202020204" pitchFamily="34" charset="0"/>
              <a:buChar char="•"/>
            </a:pPr>
            <a:r>
              <a:rPr lang="en-US" sz="1600" baseline="0" dirty="0"/>
              <a:t>Office of a physician or practitioner</a:t>
            </a:r>
          </a:p>
          <a:p>
            <a:pPr marL="169800" indent="-169800">
              <a:spcBef>
                <a:spcPts val="714"/>
              </a:spcBef>
              <a:buFont typeface="Arial" panose="020B0604020202020204" pitchFamily="34" charset="0"/>
              <a:buChar char="•"/>
            </a:pPr>
            <a:r>
              <a:rPr lang="en-US" sz="1600" baseline="0" dirty="0"/>
              <a:t>Hospital</a:t>
            </a:r>
          </a:p>
          <a:p>
            <a:pPr marL="169800" indent="-169800">
              <a:spcBef>
                <a:spcPts val="714"/>
              </a:spcBef>
              <a:buFont typeface="Arial" panose="020B0604020202020204" pitchFamily="34" charset="0"/>
              <a:buChar char="•"/>
            </a:pPr>
            <a:r>
              <a:rPr lang="en-US" sz="1600" baseline="0" dirty="0"/>
              <a:t>Rural health clinic</a:t>
            </a:r>
          </a:p>
          <a:p>
            <a:pPr marL="169800" indent="-169800">
              <a:spcBef>
                <a:spcPts val="714"/>
              </a:spcBef>
              <a:buFont typeface="Arial" panose="020B0604020202020204" pitchFamily="34" charset="0"/>
              <a:buChar char="•"/>
            </a:pPr>
            <a:r>
              <a:rPr lang="en-US" sz="1600" baseline="0" dirty="0"/>
              <a:t>FQHC1</a:t>
            </a:r>
          </a:p>
          <a:p>
            <a:pPr marL="169800" indent="-169800">
              <a:spcBef>
                <a:spcPts val="714"/>
              </a:spcBef>
              <a:buFont typeface="Arial" panose="020B0604020202020204" pitchFamily="34" charset="0"/>
              <a:buChar char="•"/>
            </a:pPr>
            <a:r>
              <a:rPr lang="en-US" sz="1600" baseline="0" dirty="0"/>
              <a:t>Skilled nursing facility</a:t>
            </a:r>
          </a:p>
          <a:p>
            <a:pPr marL="169800" indent="-169800">
              <a:spcBef>
                <a:spcPts val="714"/>
              </a:spcBef>
              <a:buFont typeface="Arial" panose="020B0604020202020204" pitchFamily="34" charset="0"/>
              <a:buChar char="•"/>
            </a:pPr>
            <a:r>
              <a:rPr lang="en-US" sz="1600" baseline="0" dirty="0"/>
              <a:t>Hospital-based dialysis center</a:t>
            </a:r>
          </a:p>
          <a:p>
            <a:pPr marL="169800" indent="-169800">
              <a:spcBef>
                <a:spcPts val="714"/>
              </a:spcBef>
              <a:buFont typeface="Arial" panose="020B0604020202020204" pitchFamily="34" charset="0"/>
              <a:buChar char="•"/>
            </a:pPr>
            <a:r>
              <a:rPr lang="en-US" sz="1600" baseline="0" dirty="0"/>
              <a:t>Community mental health center</a:t>
            </a:r>
          </a:p>
        </p:txBody>
      </p:sp>
      <p:grpSp>
        <p:nvGrpSpPr>
          <p:cNvPr id="11" name="Group 10"/>
          <p:cNvGrpSpPr/>
          <p:nvPr/>
        </p:nvGrpSpPr>
        <p:grpSpPr>
          <a:xfrm>
            <a:off x="3271819" y="1968921"/>
            <a:ext cx="2401979" cy="492443"/>
            <a:chOff x="2412985" y="1697402"/>
            <a:chExt cx="1681385" cy="344710"/>
          </a:xfrm>
        </p:grpSpPr>
        <p:sp>
          <p:nvSpPr>
            <p:cNvPr id="12" name="Oval 11"/>
            <p:cNvSpPr/>
            <p:nvPr/>
          </p:nvSpPr>
          <p:spPr bwMode="gray">
            <a:xfrm>
              <a:off x="2412985" y="1742943"/>
              <a:ext cx="216694" cy="216694"/>
            </a:xfrm>
            <a:prstGeom prst="ellipse">
              <a:avLst/>
            </a:prstGeom>
            <a:solidFill>
              <a:schemeClr val="bg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2090755"/>
              <a:r>
                <a:rPr lang="en-US" sz="1600" b="1" baseline="0" dirty="0">
                  <a:solidFill>
                    <a:sysClr val="windowText" lastClr="000000"/>
                  </a:solidFill>
                  <a:latin typeface="+mj-lt"/>
                </a:rPr>
                <a:t>2</a:t>
              </a:r>
            </a:p>
          </p:txBody>
        </p:sp>
        <p:sp>
          <p:nvSpPr>
            <p:cNvPr id="13" name="TextBox 12"/>
            <p:cNvSpPr txBox="1"/>
            <p:nvPr/>
          </p:nvSpPr>
          <p:spPr bwMode="gray">
            <a:xfrm>
              <a:off x="2672809" y="1697402"/>
              <a:ext cx="1421561" cy="344710"/>
            </a:xfrm>
            <a:prstGeom prst="rect">
              <a:avLst/>
            </a:prstGeom>
            <a:noFill/>
          </p:spPr>
          <p:txBody>
            <a:bodyPr wrap="square" lIns="0" tIns="0" rIns="0" bIns="0" rtlCol="0">
              <a:spAutoFit/>
            </a:bodyPr>
            <a:lstStyle/>
            <a:p>
              <a:pPr>
                <a:spcBef>
                  <a:spcPts val="714"/>
                </a:spcBef>
              </a:pPr>
              <a:r>
                <a:rPr lang="en-US" sz="1600" b="1" baseline="0" dirty="0"/>
                <a:t>Type of Health Provider Delivering Service</a:t>
              </a:r>
            </a:p>
          </p:txBody>
        </p:sp>
      </p:grpSp>
      <p:grpSp>
        <p:nvGrpSpPr>
          <p:cNvPr id="14" name="Group 13"/>
          <p:cNvGrpSpPr/>
          <p:nvPr/>
        </p:nvGrpSpPr>
        <p:grpSpPr>
          <a:xfrm>
            <a:off x="6074252" y="1968921"/>
            <a:ext cx="2194799" cy="492443"/>
            <a:chOff x="4407243" y="1697402"/>
            <a:chExt cx="1536359" cy="344710"/>
          </a:xfrm>
        </p:grpSpPr>
        <p:sp>
          <p:nvSpPr>
            <p:cNvPr id="15" name="Oval 14"/>
            <p:cNvSpPr/>
            <p:nvPr/>
          </p:nvSpPr>
          <p:spPr bwMode="gray">
            <a:xfrm>
              <a:off x="4407243" y="1742943"/>
              <a:ext cx="216694" cy="216694"/>
            </a:xfrm>
            <a:prstGeom prst="ellipse">
              <a:avLst/>
            </a:prstGeom>
            <a:solidFill>
              <a:schemeClr val="bg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2090755"/>
              <a:r>
                <a:rPr lang="en-US" sz="1600" b="1" baseline="0" dirty="0">
                  <a:solidFill>
                    <a:sysClr val="windowText" lastClr="000000"/>
                  </a:solidFill>
                  <a:latin typeface="+mj-lt"/>
                </a:rPr>
                <a:t>3</a:t>
              </a:r>
            </a:p>
          </p:txBody>
        </p:sp>
        <p:sp>
          <p:nvSpPr>
            <p:cNvPr id="16" name="TextBox 15"/>
            <p:cNvSpPr txBox="1"/>
            <p:nvPr/>
          </p:nvSpPr>
          <p:spPr bwMode="gray">
            <a:xfrm>
              <a:off x="4675783" y="1697402"/>
              <a:ext cx="1267819" cy="344710"/>
            </a:xfrm>
            <a:prstGeom prst="rect">
              <a:avLst/>
            </a:prstGeom>
            <a:noFill/>
          </p:spPr>
          <p:txBody>
            <a:bodyPr wrap="square" lIns="0" tIns="0" rIns="0" bIns="0" rtlCol="0">
              <a:spAutoFit/>
            </a:bodyPr>
            <a:lstStyle/>
            <a:p>
              <a:pPr>
                <a:spcBef>
                  <a:spcPts val="714"/>
                </a:spcBef>
              </a:pPr>
              <a:r>
                <a:rPr lang="en-US" sz="1600" b="1" baseline="0" dirty="0"/>
                <a:t>Type of Institution Delivering Service</a:t>
              </a:r>
            </a:p>
          </p:txBody>
        </p:sp>
      </p:grpSp>
      <p:grpSp>
        <p:nvGrpSpPr>
          <p:cNvPr id="17" name="Group 16"/>
          <p:cNvGrpSpPr/>
          <p:nvPr/>
        </p:nvGrpSpPr>
        <p:grpSpPr>
          <a:xfrm>
            <a:off x="500420" y="1968921"/>
            <a:ext cx="2247717" cy="492443"/>
            <a:chOff x="419301" y="1697402"/>
            <a:chExt cx="1573402" cy="344710"/>
          </a:xfrm>
        </p:grpSpPr>
        <p:sp>
          <p:nvSpPr>
            <p:cNvPr id="18" name="Oval 17"/>
            <p:cNvSpPr/>
            <p:nvPr/>
          </p:nvSpPr>
          <p:spPr bwMode="gray">
            <a:xfrm>
              <a:off x="419301" y="1742943"/>
              <a:ext cx="216694" cy="216694"/>
            </a:xfrm>
            <a:prstGeom prst="ellipse">
              <a:avLst/>
            </a:prstGeom>
            <a:solidFill>
              <a:schemeClr val="bg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2090755"/>
              <a:r>
                <a:rPr lang="en-US" sz="1600" b="1" baseline="0" dirty="0">
                  <a:solidFill>
                    <a:sysClr val="windowText" lastClr="000000"/>
                  </a:solidFill>
                  <a:latin typeface="+mj-lt"/>
                </a:rPr>
                <a:t>1</a:t>
              </a:r>
            </a:p>
          </p:txBody>
        </p:sp>
        <p:sp>
          <p:nvSpPr>
            <p:cNvPr id="19" name="TextBox 18"/>
            <p:cNvSpPr txBox="1"/>
            <p:nvPr/>
          </p:nvSpPr>
          <p:spPr bwMode="gray">
            <a:xfrm>
              <a:off x="674923" y="1697402"/>
              <a:ext cx="1317780" cy="344710"/>
            </a:xfrm>
            <a:prstGeom prst="rect">
              <a:avLst/>
            </a:prstGeom>
            <a:noFill/>
          </p:spPr>
          <p:txBody>
            <a:bodyPr wrap="square" lIns="0" tIns="0" rIns="0" bIns="0" rtlCol="0">
              <a:spAutoFit/>
            </a:bodyPr>
            <a:lstStyle/>
            <a:p>
              <a:pPr>
                <a:spcBef>
                  <a:spcPts val="714"/>
                </a:spcBef>
              </a:pPr>
              <a:r>
                <a:rPr lang="en-US" sz="1600" b="1" baseline="0" dirty="0"/>
                <a:t>Geographic Location of Receiving Site</a:t>
              </a:r>
            </a:p>
          </p:txBody>
        </p:sp>
      </p:grpSp>
      <p:sp>
        <p:nvSpPr>
          <p:cNvPr id="20" name="TextBox 19"/>
          <p:cNvSpPr txBox="1"/>
          <p:nvPr/>
        </p:nvSpPr>
        <p:spPr bwMode="gray">
          <a:xfrm>
            <a:off x="3581380" y="2474605"/>
            <a:ext cx="2075680" cy="2844368"/>
          </a:xfrm>
          <a:prstGeom prst="rect">
            <a:avLst/>
          </a:prstGeom>
          <a:noFill/>
        </p:spPr>
        <p:txBody>
          <a:bodyPr wrap="square" lIns="0" tIns="0" rIns="0" bIns="0" rtlCol="0">
            <a:spAutoFit/>
          </a:bodyPr>
          <a:lstStyle/>
          <a:p>
            <a:pPr marL="169800" indent="-169800">
              <a:spcBef>
                <a:spcPts val="714"/>
              </a:spcBef>
              <a:buFont typeface="Arial" panose="020B0604020202020204" pitchFamily="34" charset="0"/>
              <a:buChar char="•"/>
            </a:pPr>
            <a:r>
              <a:rPr lang="en-US" sz="1600" baseline="0" dirty="0"/>
              <a:t>Physician </a:t>
            </a:r>
          </a:p>
          <a:p>
            <a:pPr marL="169800" indent="-169800">
              <a:spcBef>
                <a:spcPts val="714"/>
              </a:spcBef>
              <a:buFont typeface="Arial" panose="020B0604020202020204" pitchFamily="34" charset="0"/>
              <a:buChar char="•"/>
            </a:pPr>
            <a:r>
              <a:rPr lang="en-US" sz="1600" baseline="0" dirty="0"/>
              <a:t>Nurse practitioner</a:t>
            </a:r>
          </a:p>
          <a:p>
            <a:pPr marL="169800" indent="-169800">
              <a:spcBef>
                <a:spcPts val="714"/>
              </a:spcBef>
              <a:buFont typeface="Arial" panose="020B0604020202020204" pitchFamily="34" charset="0"/>
              <a:buChar char="•"/>
            </a:pPr>
            <a:r>
              <a:rPr lang="en-US" sz="1600" baseline="0" dirty="0"/>
              <a:t>Physician assistant</a:t>
            </a:r>
          </a:p>
          <a:p>
            <a:pPr marL="169800" indent="-169800">
              <a:spcBef>
                <a:spcPts val="714"/>
              </a:spcBef>
              <a:buFont typeface="Arial" panose="020B0604020202020204" pitchFamily="34" charset="0"/>
              <a:buChar char="•"/>
            </a:pPr>
            <a:r>
              <a:rPr lang="en-US" sz="1600" baseline="0" dirty="0"/>
              <a:t>Nurse midwife</a:t>
            </a:r>
          </a:p>
          <a:p>
            <a:pPr marL="169800" indent="-169800">
              <a:spcBef>
                <a:spcPts val="714"/>
              </a:spcBef>
              <a:buFont typeface="Arial" panose="020B0604020202020204" pitchFamily="34" charset="0"/>
              <a:buChar char="•"/>
            </a:pPr>
            <a:r>
              <a:rPr lang="en-US" sz="1600" baseline="0" dirty="0"/>
              <a:t>Clinical nurse specialist</a:t>
            </a:r>
          </a:p>
          <a:p>
            <a:pPr marL="169800" indent="-169800">
              <a:spcBef>
                <a:spcPts val="714"/>
              </a:spcBef>
              <a:buFont typeface="Arial" panose="020B0604020202020204" pitchFamily="34" charset="0"/>
              <a:buChar char="•"/>
            </a:pPr>
            <a:r>
              <a:rPr lang="en-US" sz="1600" baseline="0" dirty="0"/>
              <a:t>Clinical psychologist</a:t>
            </a:r>
          </a:p>
          <a:p>
            <a:pPr marL="169800" indent="-169800">
              <a:spcBef>
                <a:spcPts val="714"/>
              </a:spcBef>
              <a:buFont typeface="Arial" panose="020B0604020202020204" pitchFamily="34" charset="0"/>
              <a:buChar char="•"/>
            </a:pPr>
            <a:r>
              <a:rPr lang="en-US" sz="1600" baseline="0" dirty="0"/>
              <a:t>Clinical social worker</a:t>
            </a:r>
          </a:p>
          <a:p>
            <a:pPr marL="169800" indent="-169800">
              <a:spcBef>
                <a:spcPts val="714"/>
              </a:spcBef>
              <a:buFont typeface="Arial" panose="020B0604020202020204" pitchFamily="34" charset="0"/>
              <a:buChar char="•"/>
            </a:pPr>
            <a:r>
              <a:rPr lang="en-US" sz="1600" baseline="0" dirty="0"/>
              <a:t>Registered dietitian or nutrition professional</a:t>
            </a:r>
          </a:p>
        </p:txBody>
      </p:sp>
      <p:sp>
        <p:nvSpPr>
          <p:cNvPr id="21" name="TextBox 20"/>
          <p:cNvSpPr txBox="1"/>
          <p:nvPr/>
        </p:nvSpPr>
        <p:spPr bwMode="gray">
          <a:xfrm>
            <a:off x="809982" y="2474604"/>
            <a:ext cx="2172294" cy="2641749"/>
          </a:xfrm>
          <a:prstGeom prst="rect">
            <a:avLst/>
          </a:prstGeom>
          <a:noFill/>
        </p:spPr>
        <p:txBody>
          <a:bodyPr wrap="square" lIns="0" tIns="0" rIns="0" bIns="0" rtlCol="0">
            <a:spAutoFit/>
          </a:bodyPr>
          <a:lstStyle/>
          <a:p>
            <a:pPr marL="169800" indent="-169800">
              <a:spcBef>
                <a:spcPts val="714"/>
              </a:spcBef>
              <a:buFont typeface="Arial" panose="020B0604020202020204" pitchFamily="34" charset="0"/>
              <a:buChar char="•"/>
            </a:pPr>
            <a:r>
              <a:rPr lang="en-US" sz="1600" baseline="0" dirty="0"/>
              <a:t>Must be provided to an eligible beneficiary in an eligible site</a:t>
            </a:r>
          </a:p>
          <a:p>
            <a:pPr marL="169800" indent="-169800">
              <a:spcBef>
                <a:spcPts val="714"/>
              </a:spcBef>
              <a:buFont typeface="Arial" panose="020B0604020202020204" pitchFamily="34" charset="0"/>
              <a:buChar char="•"/>
            </a:pPr>
            <a:r>
              <a:rPr lang="en-US" sz="1600" baseline="0" dirty="0"/>
              <a:t>Site must be located outside of a Metropolitan Statistical </a:t>
            </a:r>
            <a:r>
              <a:rPr lang="en-US" sz="1600" baseline="0" dirty="0" smtClean="0"/>
              <a:t>Area</a:t>
            </a:r>
          </a:p>
          <a:p>
            <a:pPr marL="169800" indent="-169800">
              <a:spcBef>
                <a:spcPts val="714"/>
              </a:spcBef>
              <a:buFont typeface="Arial" panose="020B0604020202020204" pitchFamily="34" charset="0"/>
              <a:buChar char="•"/>
            </a:pPr>
            <a:r>
              <a:rPr lang="en-US" sz="1600" dirty="0" smtClean="0"/>
              <a:t>Eligible sites </a:t>
            </a:r>
            <a:r>
              <a:rPr lang="en-US" sz="1600" b="1" dirty="0" smtClean="0"/>
              <a:t>do not </a:t>
            </a:r>
            <a:r>
              <a:rPr lang="en-US" sz="1600" dirty="0" smtClean="0"/>
              <a:t>include a patient’s home</a:t>
            </a:r>
            <a:endParaRPr lang="en-US" sz="1600" baseline="0" dirty="0"/>
          </a:p>
        </p:txBody>
      </p:sp>
      <p:sp>
        <p:nvSpPr>
          <p:cNvPr id="22" name="TextBox 21"/>
          <p:cNvSpPr txBox="1"/>
          <p:nvPr/>
        </p:nvSpPr>
        <p:spPr bwMode="gray">
          <a:xfrm>
            <a:off x="500420" y="1503141"/>
            <a:ext cx="8184566" cy="307777"/>
          </a:xfrm>
          <a:prstGeom prst="rect">
            <a:avLst/>
          </a:prstGeom>
          <a:noFill/>
        </p:spPr>
        <p:txBody>
          <a:bodyPr wrap="square" lIns="0" tIns="0" rIns="0" bIns="0" rtlCol="0">
            <a:spAutoFit/>
          </a:bodyPr>
          <a:lstStyle/>
          <a:p>
            <a:pPr algn="ctr">
              <a:spcBef>
                <a:spcPts val="714"/>
              </a:spcBef>
            </a:pPr>
            <a:r>
              <a:rPr lang="en-US" sz="2000" b="1" baseline="0" dirty="0"/>
              <a:t>Core Eligibility Requirements for CMS Reimbursement</a:t>
            </a:r>
          </a:p>
        </p:txBody>
      </p:sp>
    </p:spTree>
    <p:extLst>
      <p:ext uri="{BB962C8B-B14F-4D97-AF65-F5344CB8AC3E}">
        <p14:creationId xmlns:p14="http://schemas.microsoft.com/office/powerpoint/2010/main" val="4998073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0" y="271462"/>
            <a:ext cx="7772400" cy="714375"/>
          </a:xfrm>
        </p:spPr>
        <p:txBody>
          <a:bodyPr/>
          <a:lstStyle/>
          <a:p>
            <a:pPr eaLnBrk="1" hangingPunct="1"/>
            <a:r>
              <a:rPr lang="en-US" altLang="en-US" sz="3600" b="1" dirty="0" smtClean="0">
                <a:solidFill>
                  <a:srgbClr val="0070C0"/>
                </a:solidFill>
              </a:rPr>
              <a:t>Telemedicine in Ohio</a:t>
            </a:r>
          </a:p>
        </p:txBody>
      </p:sp>
      <p:sp>
        <p:nvSpPr>
          <p:cNvPr id="24579" name="Content Placeholder 2"/>
          <p:cNvSpPr>
            <a:spLocks noGrp="1"/>
          </p:cNvSpPr>
          <p:nvPr>
            <p:ph idx="1"/>
          </p:nvPr>
        </p:nvSpPr>
        <p:spPr>
          <a:xfrm>
            <a:off x="227013" y="1143000"/>
            <a:ext cx="7772400" cy="4648200"/>
          </a:xfrm>
        </p:spPr>
        <p:txBody>
          <a:bodyPr/>
          <a:lstStyle/>
          <a:p>
            <a:pPr marL="457200" indent="-457200" eaLnBrk="1" hangingPunct="1">
              <a:spcAft>
                <a:spcPts val="600"/>
              </a:spcAft>
              <a:buFontTx/>
              <a:buAutoNum type="arabicPeriod"/>
            </a:pPr>
            <a:r>
              <a:rPr lang="en-US" altLang="en-US" sz="2400" dirty="0" smtClean="0"/>
              <a:t>Private insurers are </a:t>
            </a:r>
            <a:r>
              <a:rPr lang="en-US" altLang="en-US" sz="2400" u="sng" dirty="0" smtClean="0"/>
              <a:t>not</a:t>
            </a:r>
            <a:r>
              <a:rPr lang="en-US" altLang="en-US" sz="2400" dirty="0" smtClean="0"/>
              <a:t> mandated to cover telemedicine visits</a:t>
            </a:r>
          </a:p>
          <a:p>
            <a:pPr marL="457200" indent="-457200" eaLnBrk="1" hangingPunct="1">
              <a:spcAft>
                <a:spcPts val="600"/>
              </a:spcAft>
              <a:buFontTx/>
              <a:buAutoNum type="arabicPeriod"/>
            </a:pPr>
            <a:r>
              <a:rPr lang="en-US" altLang="en-US" sz="2400" dirty="0" smtClean="0"/>
              <a:t>Limited coverage by Medicare</a:t>
            </a:r>
          </a:p>
          <a:p>
            <a:pPr marL="457200" indent="-457200" eaLnBrk="1" hangingPunct="1">
              <a:spcAft>
                <a:spcPts val="600"/>
              </a:spcAft>
              <a:buFontTx/>
              <a:buAutoNum type="arabicPeriod"/>
            </a:pPr>
            <a:r>
              <a:rPr lang="en-US" altLang="en-US" sz="2400" dirty="0" smtClean="0"/>
              <a:t>Medicaid reimbursement for live consults began January 2015</a:t>
            </a:r>
          </a:p>
          <a:p>
            <a:pPr marL="457200" indent="-457200" eaLnBrk="1" hangingPunct="1">
              <a:spcAft>
                <a:spcPts val="600"/>
              </a:spcAft>
              <a:buFontTx/>
              <a:buAutoNum type="arabicPeriod"/>
            </a:pPr>
            <a:r>
              <a:rPr lang="en-US" altLang="en-US" sz="2400" dirty="0" smtClean="0"/>
              <a:t>OhioHealth and Ohio State have well-established and expansive </a:t>
            </a:r>
            <a:r>
              <a:rPr lang="en-US" altLang="en-US" sz="2400" dirty="0" err="1" smtClean="0"/>
              <a:t>Telestroke</a:t>
            </a:r>
            <a:r>
              <a:rPr lang="en-US" altLang="en-US" sz="2400" dirty="0" smtClean="0"/>
              <a:t> networks</a:t>
            </a:r>
            <a:endParaRPr lang="en-US" altLang="en-US" sz="2400" dirty="0"/>
          </a:p>
          <a:p>
            <a:pPr marL="457200" indent="-457200">
              <a:spcAft>
                <a:spcPts val="600"/>
              </a:spcAft>
              <a:buFontTx/>
              <a:buAutoNum type="arabicPeriod"/>
            </a:pPr>
            <a:r>
              <a:rPr lang="en-US" altLang="en-US" sz="2400" dirty="0"/>
              <a:t>VA has the largest telemedicine program in the </a:t>
            </a:r>
            <a:r>
              <a:rPr lang="en-US" altLang="en-US" sz="2400" dirty="0" smtClean="0"/>
              <a:t>U.S.</a:t>
            </a:r>
          </a:p>
          <a:p>
            <a:pPr marL="457200" indent="-457200">
              <a:spcAft>
                <a:spcPts val="600"/>
              </a:spcAft>
              <a:buFontTx/>
              <a:buAutoNum type="arabicPeriod"/>
            </a:pPr>
            <a:r>
              <a:rPr lang="en-US" altLang="en-US" sz="2400" dirty="0" smtClean="0"/>
              <a:t>Cleveland </a:t>
            </a:r>
            <a:r>
              <a:rPr lang="en-US" altLang="en-US" sz="2400" dirty="0"/>
              <a:t>VA Medical Center has the 2</a:t>
            </a:r>
            <a:r>
              <a:rPr lang="en-US" altLang="en-US" sz="2400" baseline="30000" dirty="0"/>
              <a:t>nd</a:t>
            </a:r>
            <a:r>
              <a:rPr lang="en-US" altLang="en-US" sz="2400" dirty="0"/>
              <a:t> largest telemedicine program in the </a:t>
            </a:r>
            <a:r>
              <a:rPr lang="en-US" altLang="en-US" sz="2400" dirty="0" smtClean="0"/>
              <a:t>VA</a:t>
            </a:r>
          </a:p>
        </p:txBody>
      </p:sp>
      <p:sp>
        <p:nvSpPr>
          <p:cNvPr id="24581" name="Slide Number Placeholder 4"/>
          <p:cNvSpPr>
            <a:spLocks noGrp="1"/>
          </p:cNvSpPr>
          <p:nvPr>
            <p:ph type="sldNum" sz="quarter" idx="12"/>
          </p:nvPr>
        </p:nvSpPr>
        <p:spPr>
          <a:noFill/>
        </p:spPr>
        <p:txBody>
          <a:bodyPr/>
          <a:lstStyle/>
          <a:p>
            <a:fld id="{6EB930B1-6A4D-4D76-BEE6-DB36FBA55469}" type="slidenum">
              <a:rPr lang="en-US" altLang="en-US" smtClean="0"/>
              <a:pPr/>
              <a:t>9</a:t>
            </a:fld>
            <a:endParaRPr lang="en-US" altLang="en-US" b="0" smtClean="0"/>
          </a:p>
        </p:txBody>
      </p:sp>
      <p:sp>
        <p:nvSpPr>
          <p:cNvPr id="2" name="Date Placeholder 1"/>
          <p:cNvSpPr>
            <a:spLocks noGrp="1"/>
          </p:cNvSpPr>
          <p:nvPr>
            <p:ph type="dt" sz="half" idx="10"/>
          </p:nvPr>
        </p:nvSpPr>
        <p:spPr/>
        <p:txBody>
          <a:bodyPr/>
          <a:lstStyle/>
          <a:p>
            <a:pPr>
              <a:defRPr/>
            </a:pPr>
            <a:r>
              <a:rPr lang="en-US" smtClean="0"/>
              <a:t>January 23, 2016</a:t>
            </a:r>
            <a:endParaRPr lang="en-US"/>
          </a:p>
        </p:txBody>
      </p:sp>
      <p:sp>
        <p:nvSpPr>
          <p:cNvPr id="3" name="Footer Placeholder 2"/>
          <p:cNvSpPr>
            <a:spLocks noGrp="1"/>
          </p:cNvSpPr>
          <p:nvPr>
            <p:ph type="ftr" sz="quarter" idx="11"/>
          </p:nvPr>
        </p:nvSpPr>
        <p:spPr/>
        <p:txBody>
          <a:bodyPr/>
          <a:lstStyle/>
          <a:p>
            <a:pPr>
              <a:defRPr/>
            </a:pPr>
            <a:r>
              <a:rPr lang="en-US" dirty="0" smtClean="0"/>
              <a:t>Confidential</a:t>
            </a:r>
            <a:endParaRPr lang="en-US" dirty="0"/>
          </a:p>
        </p:txBody>
      </p:sp>
    </p:spTree>
    <p:extLst>
      <p:ext uri="{BB962C8B-B14F-4D97-AF65-F5344CB8AC3E}">
        <p14:creationId xmlns:p14="http://schemas.microsoft.com/office/powerpoint/2010/main" val="15984183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Slide Number Placeholder 4"/>
          <p:cNvSpPr>
            <a:spLocks noGrp="1"/>
          </p:cNvSpPr>
          <p:nvPr>
            <p:ph type="sldNum" sz="quarter" idx="12"/>
          </p:nvPr>
        </p:nvSpPr>
        <p:spPr/>
        <p:txBody>
          <a:bodyPr/>
          <a:lstStyle/>
          <a:p>
            <a:pPr>
              <a:defRPr/>
            </a:pPr>
            <a:fld id="{01144A8C-2A47-40F8-B539-EBFA5D49600A}" type="slidenum">
              <a:rPr lang="en-US" altLang="en-US" smtClean="0"/>
              <a:pPr>
                <a:defRPr/>
              </a:pPr>
              <a:t>10</a:t>
            </a:fld>
            <a:endParaRPr lang="en-US" altLang="en-US" b="0"/>
          </a:p>
        </p:txBody>
      </p:sp>
      <p:sp>
        <p:nvSpPr>
          <p:cNvPr id="6" name="Footer Placeholder 5"/>
          <p:cNvSpPr>
            <a:spLocks noGrp="1"/>
          </p:cNvSpPr>
          <p:nvPr>
            <p:ph type="ftr" sz="quarter" idx="11"/>
          </p:nvPr>
        </p:nvSpPr>
        <p:spPr/>
        <p:txBody>
          <a:bodyPr/>
          <a:lstStyle/>
          <a:p>
            <a:pPr>
              <a:defRPr/>
            </a:pPr>
            <a:r>
              <a:rPr lang="en-US" smtClean="0"/>
              <a:t>Confidential</a:t>
            </a:r>
            <a:endParaRPr lang="en-US"/>
          </a:p>
        </p:txBody>
      </p:sp>
      <p:sp>
        <p:nvSpPr>
          <p:cNvPr id="10" name="Text Placeholder 3"/>
          <p:cNvSpPr txBox="1">
            <a:spLocks/>
          </p:cNvSpPr>
          <p:nvPr/>
        </p:nvSpPr>
        <p:spPr>
          <a:xfrm>
            <a:off x="5243345" y="6034783"/>
            <a:ext cx="2840127" cy="259411"/>
          </a:xfrm>
          <a:prstGeom prst="rect">
            <a:avLst/>
          </a:prstGeom>
        </p:spPr>
        <p:txBody>
          <a:bodyPr/>
          <a:lstStyle>
            <a:lvl1pPr marL="228600" indent="-228600" algn="l" rtl="0" eaLnBrk="1" fontAlgn="base" hangingPunct="1">
              <a:lnSpc>
                <a:spcPct val="90000"/>
              </a:lnSpc>
              <a:spcBef>
                <a:spcPts val="1000"/>
              </a:spcBef>
              <a:spcAft>
                <a:spcPct val="0"/>
              </a:spcAft>
              <a:buFont typeface="Arial" pitchFamily="34" charset="0"/>
              <a:buChar char="•"/>
              <a:defRPr sz="2800" kern="1200">
                <a:solidFill>
                  <a:schemeClr val="tx1"/>
                </a:solidFill>
                <a:latin typeface="+mn-lt"/>
                <a:ea typeface="ＭＳ Ｐゴシック" pitchFamily="2" charset="-128"/>
                <a:cs typeface="+mn-cs"/>
              </a:defRPr>
            </a:lvl1pPr>
            <a:lvl2pPr marL="685800" indent="-228600" algn="l" rtl="0" eaLnBrk="1" fontAlgn="base" hangingPunct="1">
              <a:lnSpc>
                <a:spcPct val="90000"/>
              </a:lnSpc>
              <a:spcBef>
                <a:spcPts val="500"/>
              </a:spcBef>
              <a:spcAft>
                <a:spcPct val="0"/>
              </a:spcAft>
              <a:buFont typeface="Arial" pitchFamily="34" charset="0"/>
              <a:buChar char="•"/>
              <a:defRPr sz="2400" kern="1200">
                <a:solidFill>
                  <a:schemeClr val="tx1"/>
                </a:solidFill>
                <a:latin typeface="+mn-lt"/>
                <a:ea typeface="ＭＳ Ｐゴシック" pitchFamily="2" charset="-128"/>
                <a:cs typeface="+mn-cs"/>
              </a:defRPr>
            </a:lvl2pPr>
            <a:lvl3pPr marL="1143000" indent="-228600" algn="l" rtl="0" eaLnBrk="1" fontAlgn="base" hangingPunct="1">
              <a:lnSpc>
                <a:spcPct val="90000"/>
              </a:lnSpc>
              <a:spcBef>
                <a:spcPts val="500"/>
              </a:spcBef>
              <a:spcAft>
                <a:spcPct val="0"/>
              </a:spcAft>
              <a:buFont typeface="Arial" pitchFamily="34" charset="0"/>
              <a:buChar char="•"/>
              <a:defRPr sz="2000" kern="1200">
                <a:solidFill>
                  <a:schemeClr val="tx1"/>
                </a:solidFill>
                <a:latin typeface="+mn-lt"/>
                <a:ea typeface="ＭＳ Ｐゴシック" pitchFamily="2" charset="-128"/>
                <a:cs typeface="+mn-cs"/>
              </a:defRPr>
            </a:lvl3pPr>
            <a:lvl4pPr marL="16002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4pPr>
            <a:lvl5pPr marL="2057400" indent="-228600" algn="l" rtl="0" eaLnBrk="1" fontAlgn="base" hangingPunct="1">
              <a:lnSpc>
                <a:spcPct val="90000"/>
              </a:lnSpc>
              <a:spcBef>
                <a:spcPts val="500"/>
              </a:spcBef>
              <a:spcAft>
                <a:spcPct val="0"/>
              </a:spcAft>
              <a:buFont typeface="Arial" pitchFamily="34" charset="0"/>
              <a:buChar char="•"/>
              <a:defRPr kern="1200">
                <a:solidFill>
                  <a:schemeClr val="tx1"/>
                </a:solidFill>
                <a:latin typeface="+mn-lt"/>
                <a:ea typeface="ＭＳ Ｐゴシック" pitchFamily="2"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800" dirty="0" smtClean="0"/>
              <a:t>Source: Marketing and Planning Leadership Council interviews and analysis. (Advisory Board)</a:t>
            </a:r>
            <a:endParaRPr lang="en-US" sz="800" dirty="0"/>
          </a:p>
        </p:txBody>
      </p:sp>
      <p:sp>
        <p:nvSpPr>
          <p:cNvPr id="11" name="TextBox 10"/>
          <p:cNvSpPr txBox="1"/>
          <p:nvPr/>
        </p:nvSpPr>
        <p:spPr bwMode="gray">
          <a:xfrm rot="16200000">
            <a:off x="-121115" y="2297811"/>
            <a:ext cx="1044619" cy="200055"/>
          </a:xfrm>
          <a:prstGeom prst="rect">
            <a:avLst/>
          </a:prstGeom>
          <a:noFill/>
        </p:spPr>
        <p:txBody>
          <a:bodyPr wrap="square" lIns="0" tIns="0" rIns="0" bIns="0" rtlCol="0">
            <a:spAutoFit/>
          </a:bodyPr>
          <a:lstStyle/>
          <a:p>
            <a:pPr algn="ctr">
              <a:spcBef>
                <a:spcPts val="714"/>
              </a:spcBef>
            </a:pPr>
            <a:r>
              <a:rPr lang="en-US" sz="1300" i="1" baseline="0" dirty="0" smtClean="0"/>
              <a:t>Use Cases</a:t>
            </a:r>
          </a:p>
        </p:txBody>
      </p:sp>
      <p:sp>
        <p:nvSpPr>
          <p:cNvPr id="12" name="TextBox 11"/>
          <p:cNvSpPr txBox="1"/>
          <p:nvPr/>
        </p:nvSpPr>
        <p:spPr bwMode="gray">
          <a:xfrm rot="16200000">
            <a:off x="-93667" y="4181981"/>
            <a:ext cx="1044619" cy="200055"/>
          </a:xfrm>
          <a:prstGeom prst="rect">
            <a:avLst/>
          </a:prstGeom>
          <a:noFill/>
        </p:spPr>
        <p:txBody>
          <a:bodyPr wrap="square" lIns="0" tIns="0" rIns="0" bIns="0" rtlCol="0">
            <a:spAutoFit/>
          </a:bodyPr>
          <a:lstStyle/>
          <a:p>
            <a:pPr algn="ctr">
              <a:spcBef>
                <a:spcPts val="714"/>
              </a:spcBef>
            </a:pPr>
            <a:r>
              <a:rPr lang="en-US" sz="1300" i="1" baseline="0" dirty="0" smtClean="0"/>
              <a:t>Modalities</a:t>
            </a:r>
          </a:p>
        </p:txBody>
      </p:sp>
      <p:sp>
        <p:nvSpPr>
          <p:cNvPr id="13" name="TextBox 12"/>
          <p:cNvSpPr txBox="1"/>
          <p:nvPr/>
        </p:nvSpPr>
        <p:spPr bwMode="gray">
          <a:xfrm>
            <a:off x="1482708" y="1514249"/>
            <a:ext cx="6129973" cy="215444"/>
          </a:xfrm>
          <a:prstGeom prst="rect">
            <a:avLst/>
          </a:prstGeom>
          <a:noFill/>
        </p:spPr>
        <p:txBody>
          <a:bodyPr wrap="square" lIns="0" tIns="0" rIns="0" bIns="0" rtlCol="0">
            <a:spAutoFit/>
          </a:bodyPr>
          <a:lstStyle/>
          <a:p>
            <a:pPr algn="ctr" defTabSz="1018709">
              <a:defRPr/>
            </a:pPr>
            <a:r>
              <a:rPr lang="en-US" sz="1400" b="1" kern="0" baseline="0" dirty="0" smtClean="0"/>
              <a:t>Telehealth Use Cases, Relevant Modalities, and Investment Required</a:t>
            </a:r>
            <a:endParaRPr lang="en-US" sz="1400" b="1" kern="0" baseline="0" dirty="0"/>
          </a:p>
        </p:txBody>
      </p:sp>
      <p:sp>
        <p:nvSpPr>
          <p:cNvPr id="14" name="Review Performance"/>
          <p:cNvSpPr txBox="1"/>
          <p:nvPr/>
        </p:nvSpPr>
        <p:spPr bwMode="gray">
          <a:xfrm>
            <a:off x="617545" y="4356123"/>
            <a:ext cx="1562134" cy="169277"/>
          </a:xfrm>
          <a:prstGeom prst="rect">
            <a:avLst/>
          </a:prstGeom>
          <a:noFill/>
        </p:spPr>
        <p:txBody>
          <a:bodyPr wrap="square" lIns="0" tIns="0" rIns="0" bIns="0" rtlCol="0">
            <a:spAutoFit/>
          </a:bodyPr>
          <a:lstStyle/>
          <a:p>
            <a:pPr algn="ctr">
              <a:spcBef>
                <a:spcPts val="714"/>
              </a:spcBef>
            </a:pPr>
            <a:r>
              <a:rPr lang="en-US" sz="1100" b="1" baseline="0" dirty="0" smtClean="0"/>
              <a:t>Videoconference</a:t>
            </a:r>
          </a:p>
        </p:txBody>
      </p:sp>
      <p:grpSp>
        <p:nvGrpSpPr>
          <p:cNvPr id="15" name="Group 23"/>
          <p:cNvGrpSpPr/>
          <p:nvPr/>
        </p:nvGrpSpPr>
        <p:grpSpPr>
          <a:xfrm>
            <a:off x="1259103" y="3794586"/>
            <a:ext cx="326314" cy="429361"/>
            <a:chOff x="826174" y="2009596"/>
            <a:chExt cx="228420" cy="300553"/>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174" y="2009596"/>
              <a:ext cx="228420" cy="300553"/>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866402" y="2076243"/>
              <a:ext cx="136037" cy="167258"/>
            </a:xfrm>
            <a:prstGeom prst="rect">
              <a:avLst/>
            </a:prstGeom>
          </p:spPr>
        </p:pic>
      </p:grpSp>
      <p:sp>
        <p:nvSpPr>
          <p:cNvPr id="18" name="Review Performance"/>
          <p:cNvSpPr txBox="1"/>
          <p:nvPr/>
        </p:nvSpPr>
        <p:spPr bwMode="gray">
          <a:xfrm>
            <a:off x="2203669" y="4356122"/>
            <a:ext cx="1197429" cy="507831"/>
          </a:xfrm>
          <a:prstGeom prst="rect">
            <a:avLst/>
          </a:prstGeom>
          <a:noFill/>
        </p:spPr>
        <p:txBody>
          <a:bodyPr wrap="square" lIns="0" tIns="0" rIns="0" bIns="0" rtlCol="0">
            <a:spAutoFit/>
          </a:bodyPr>
          <a:lstStyle/>
          <a:p>
            <a:pPr algn="ctr">
              <a:spcBef>
                <a:spcPts val="714"/>
              </a:spcBef>
            </a:pPr>
            <a:r>
              <a:rPr lang="en-US" sz="1100" b="1" baseline="0" dirty="0" smtClean="0"/>
              <a:t>Asynchronous Store-and-Forward</a:t>
            </a:r>
          </a:p>
        </p:txBody>
      </p:sp>
      <p:grpSp>
        <p:nvGrpSpPr>
          <p:cNvPr id="19" name="Group 56"/>
          <p:cNvGrpSpPr/>
          <p:nvPr/>
        </p:nvGrpSpPr>
        <p:grpSpPr>
          <a:xfrm>
            <a:off x="2585158" y="3810732"/>
            <a:ext cx="456767" cy="429361"/>
            <a:chOff x="2088030" y="2998114"/>
            <a:chExt cx="319737" cy="300553"/>
          </a:xfrm>
        </p:grpSpPr>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88030" y="2998114"/>
              <a:ext cx="319737" cy="300553"/>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30996" y="3047710"/>
              <a:ext cx="120677" cy="89703"/>
            </a:xfrm>
            <a:prstGeom prst="rect">
              <a:avLst/>
            </a:prstGeom>
          </p:spPr>
        </p:pic>
      </p:grpSp>
      <p:sp>
        <p:nvSpPr>
          <p:cNvPr id="22" name="Review Performance"/>
          <p:cNvSpPr txBox="1"/>
          <p:nvPr/>
        </p:nvSpPr>
        <p:spPr bwMode="gray">
          <a:xfrm>
            <a:off x="3729564" y="4342226"/>
            <a:ext cx="988730" cy="338554"/>
          </a:xfrm>
          <a:prstGeom prst="rect">
            <a:avLst/>
          </a:prstGeom>
          <a:noFill/>
        </p:spPr>
        <p:txBody>
          <a:bodyPr wrap="square" lIns="0" tIns="0" rIns="0" bIns="0" rtlCol="0">
            <a:spAutoFit/>
          </a:bodyPr>
          <a:lstStyle/>
          <a:p>
            <a:pPr algn="ctr">
              <a:spcBef>
                <a:spcPts val="714"/>
              </a:spcBef>
            </a:pPr>
            <a:r>
              <a:rPr lang="en-US" sz="1100" b="1" baseline="0" dirty="0" smtClean="0"/>
              <a:t>Remote Device</a:t>
            </a:r>
          </a:p>
        </p:txBody>
      </p:sp>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54022" y="3800371"/>
            <a:ext cx="469416" cy="470986"/>
          </a:xfrm>
          <a:prstGeom prst="rect">
            <a:avLst/>
          </a:prstGeom>
        </p:spPr>
      </p:pic>
      <p:sp>
        <p:nvSpPr>
          <p:cNvPr id="24" name="Review Performance"/>
          <p:cNvSpPr txBox="1"/>
          <p:nvPr/>
        </p:nvSpPr>
        <p:spPr bwMode="gray">
          <a:xfrm>
            <a:off x="4836130" y="4342226"/>
            <a:ext cx="1562134" cy="169277"/>
          </a:xfrm>
          <a:prstGeom prst="rect">
            <a:avLst/>
          </a:prstGeom>
          <a:noFill/>
        </p:spPr>
        <p:txBody>
          <a:bodyPr wrap="square" lIns="0" tIns="0" rIns="0" bIns="0" rtlCol="0">
            <a:spAutoFit/>
          </a:bodyPr>
          <a:lstStyle/>
          <a:p>
            <a:pPr algn="ctr">
              <a:spcBef>
                <a:spcPts val="714"/>
              </a:spcBef>
            </a:pPr>
            <a:r>
              <a:rPr lang="en-US" sz="1100" b="1" baseline="0" dirty="0" smtClean="0"/>
              <a:t>Telephone</a:t>
            </a:r>
          </a:p>
        </p:txBody>
      </p:sp>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35535" y="3871361"/>
            <a:ext cx="310571" cy="310571"/>
          </a:xfrm>
          <a:prstGeom prst="rect">
            <a:avLst/>
          </a:prstGeom>
        </p:spPr>
      </p:pic>
      <p:sp>
        <p:nvSpPr>
          <p:cNvPr id="26" name="TextBox 25"/>
          <p:cNvSpPr txBox="1"/>
          <p:nvPr/>
        </p:nvSpPr>
        <p:spPr bwMode="gray">
          <a:xfrm>
            <a:off x="1285754" y="2002126"/>
            <a:ext cx="1044619" cy="400110"/>
          </a:xfrm>
          <a:prstGeom prst="rect">
            <a:avLst/>
          </a:prstGeom>
          <a:noFill/>
        </p:spPr>
        <p:txBody>
          <a:bodyPr wrap="square" lIns="0" tIns="0" rIns="0" bIns="0" rtlCol="0">
            <a:spAutoFit/>
          </a:bodyPr>
          <a:lstStyle/>
          <a:p>
            <a:pPr algn="ctr">
              <a:spcBef>
                <a:spcPts val="714"/>
              </a:spcBef>
            </a:pPr>
            <a:r>
              <a:rPr lang="en-US" sz="1300" baseline="0" dirty="0" smtClean="0"/>
              <a:t>Professional Consultation</a:t>
            </a:r>
          </a:p>
        </p:txBody>
      </p:sp>
      <p:sp>
        <p:nvSpPr>
          <p:cNvPr id="27" name="TextBox 26"/>
          <p:cNvSpPr txBox="1"/>
          <p:nvPr/>
        </p:nvSpPr>
        <p:spPr bwMode="gray">
          <a:xfrm>
            <a:off x="3345188" y="2002126"/>
            <a:ext cx="1044619" cy="400110"/>
          </a:xfrm>
          <a:prstGeom prst="rect">
            <a:avLst/>
          </a:prstGeom>
          <a:noFill/>
        </p:spPr>
        <p:txBody>
          <a:bodyPr wrap="square" lIns="0" tIns="0" rIns="0" bIns="0" rtlCol="0">
            <a:spAutoFit/>
          </a:bodyPr>
          <a:lstStyle/>
          <a:p>
            <a:pPr algn="ctr">
              <a:spcBef>
                <a:spcPts val="714"/>
              </a:spcBef>
            </a:pPr>
            <a:r>
              <a:rPr lang="en-US" sz="1300" baseline="0" dirty="0" smtClean="0"/>
              <a:t>Diagnosis &amp; Treatment</a:t>
            </a:r>
          </a:p>
        </p:txBody>
      </p:sp>
      <p:sp>
        <p:nvSpPr>
          <p:cNvPr id="28" name="TextBox 27"/>
          <p:cNvSpPr txBox="1"/>
          <p:nvPr/>
        </p:nvSpPr>
        <p:spPr bwMode="gray">
          <a:xfrm>
            <a:off x="5555358" y="1970552"/>
            <a:ext cx="1044619" cy="400110"/>
          </a:xfrm>
          <a:prstGeom prst="rect">
            <a:avLst/>
          </a:prstGeom>
          <a:noFill/>
        </p:spPr>
        <p:txBody>
          <a:bodyPr wrap="square" lIns="0" tIns="0" rIns="0" bIns="0" rtlCol="0">
            <a:spAutoFit/>
          </a:bodyPr>
          <a:lstStyle/>
          <a:p>
            <a:pPr algn="ctr">
              <a:spcBef>
                <a:spcPts val="714"/>
              </a:spcBef>
            </a:pPr>
            <a:r>
              <a:rPr lang="en-US" sz="1300" baseline="0" dirty="0" smtClean="0"/>
              <a:t>Education &amp; Engagement</a:t>
            </a:r>
          </a:p>
        </p:txBody>
      </p:sp>
      <p:sp>
        <p:nvSpPr>
          <p:cNvPr id="29" name="TextBox 28"/>
          <p:cNvSpPr txBox="1"/>
          <p:nvPr/>
        </p:nvSpPr>
        <p:spPr bwMode="gray">
          <a:xfrm>
            <a:off x="7394136" y="1840821"/>
            <a:ext cx="1290129" cy="800219"/>
          </a:xfrm>
          <a:prstGeom prst="rect">
            <a:avLst/>
          </a:prstGeom>
          <a:noFill/>
        </p:spPr>
        <p:txBody>
          <a:bodyPr wrap="square" lIns="0" tIns="0" rIns="0" bIns="0" rtlCol="0">
            <a:spAutoFit/>
          </a:bodyPr>
          <a:lstStyle/>
          <a:p>
            <a:pPr algn="ctr"/>
            <a:r>
              <a:rPr lang="en-US" sz="1300" baseline="0" dirty="0" smtClean="0"/>
              <a:t>Ongoing Monitoring </a:t>
            </a:r>
          </a:p>
          <a:p>
            <a:pPr algn="ctr"/>
            <a:r>
              <a:rPr lang="en-US" sz="1300" baseline="0" dirty="0" smtClean="0"/>
              <a:t>&amp; Care Coordination</a:t>
            </a:r>
          </a:p>
        </p:txBody>
      </p:sp>
      <p:sp>
        <p:nvSpPr>
          <p:cNvPr id="30" name="Review Performance"/>
          <p:cNvSpPr txBox="1"/>
          <p:nvPr/>
        </p:nvSpPr>
        <p:spPr bwMode="gray">
          <a:xfrm>
            <a:off x="6428987" y="4337360"/>
            <a:ext cx="854700" cy="338554"/>
          </a:xfrm>
          <a:prstGeom prst="rect">
            <a:avLst/>
          </a:prstGeom>
          <a:noFill/>
        </p:spPr>
        <p:txBody>
          <a:bodyPr wrap="square" lIns="0" tIns="0" rIns="0" bIns="0" rtlCol="0">
            <a:spAutoFit/>
          </a:bodyPr>
          <a:lstStyle/>
          <a:p>
            <a:pPr algn="ctr"/>
            <a:r>
              <a:rPr lang="en-US" sz="1100" b="1" baseline="0" dirty="0" smtClean="0"/>
              <a:t>Patient </a:t>
            </a:r>
          </a:p>
          <a:p>
            <a:pPr algn="ctr"/>
            <a:r>
              <a:rPr lang="en-US" sz="1100" b="1" baseline="0" dirty="0" smtClean="0"/>
              <a:t>Portal</a:t>
            </a:r>
          </a:p>
        </p:txBody>
      </p:sp>
      <p:pic>
        <p:nvPicPr>
          <p:cNvPr id="31" name="Picture 3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65199" y="3858531"/>
            <a:ext cx="425603" cy="394391"/>
          </a:xfrm>
          <a:prstGeom prst="rect">
            <a:avLst/>
          </a:prstGeom>
        </p:spPr>
      </p:pic>
      <p:sp>
        <p:nvSpPr>
          <p:cNvPr id="32" name="Review Performance"/>
          <p:cNvSpPr txBox="1"/>
          <p:nvPr/>
        </p:nvSpPr>
        <p:spPr bwMode="gray">
          <a:xfrm>
            <a:off x="7813897" y="4345597"/>
            <a:ext cx="854700" cy="169277"/>
          </a:xfrm>
          <a:prstGeom prst="rect">
            <a:avLst/>
          </a:prstGeom>
          <a:noFill/>
        </p:spPr>
        <p:txBody>
          <a:bodyPr wrap="square" lIns="0" tIns="0" rIns="0" bIns="0" rtlCol="0">
            <a:spAutoFit/>
          </a:bodyPr>
          <a:lstStyle/>
          <a:p>
            <a:pPr algn="ctr"/>
            <a:r>
              <a:rPr lang="en-US" sz="1100" b="1" baseline="0" dirty="0" smtClean="0"/>
              <a:t>Mobile App</a:t>
            </a:r>
          </a:p>
        </p:txBody>
      </p:sp>
      <p:pic>
        <p:nvPicPr>
          <p:cNvPr id="33" name="Picture 3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76582" y="3795879"/>
            <a:ext cx="276700" cy="475479"/>
          </a:xfrm>
          <a:prstGeom prst="rect">
            <a:avLst/>
          </a:prstGeom>
        </p:spPr>
      </p:pic>
      <p:sp>
        <p:nvSpPr>
          <p:cNvPr id="34" name="TextBox 33"/>
          <p:cNvSpPr txBox="1"/>
          <p:nvPr/>
        </p:nvSpPr>
        <p:spPr bwMode="gray">
          <a:xfrm>
            <a:off x="745435" y="4780211"/>
            <a:ext cx="1311897" cy="1274708"/>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Need software, secure internet access for patients</a:t>
            </a:r>
          </a:p>
          <a:p>
            <a:pPr marL="244916" indent="-244916">
              <a:spcBef>
                <a:spcPts val="714"/>
              </a:spcBef>
              <a:buFont typeface="Arial" panose="020B0604020202020204" pitchFamily="34" charset="0"/>
              <a:buChar char="•"/>
            </a:pPr>
            <a:r>
              <a:rPr lang="en-US" sz="1100" baseline="0" dirty="0" smtClean="0"/>
              <a:t>Home and hospital-based technology</a:t>
            </a:r>
          </a:p>
        </p:txBody>
      </p:sp>
      <p:sp>
        <p:nvSpPr>
          <p:cNvPr id="35" name="TextBox 34"/>
          <p:cNvSpPr txBox="1"/>
          <p:nvPr/>
        </p:nvSpPr>
        <p:spPr bwMode="gray">
          <a:xfrm>
            <a:off x="2179679" y="4782302"/>
            <a:ext cx="1311897" cy="1274708"/>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Need additional bandwidth, storage space</a:t>
            </a:r>
          </a:p>
          <a:p>
            <a:pPr marL="244916" indent="-244916">
              <a:spcBef>
                <a:spcPts val="714"/>
              </a:spcBef>
              <a:buFont typeface="Arial" panose="020B0604020202020204" pitchFamily="34" charset="0"/>
              <a:buChar char="•"/>
            </a:pPr>
            <a:r>
              <a:rPr lang="en-US" sz="1100" baseline="0" dirty="0" smtClean="0"/>
              <a:t>Can replace non-urgent phone calls and visits</a:t>
            </a:r>
          </a:p>
        </p:txBody>
      </p:sp>
      <p:sp>
        <p:nvSpPr>
          <p:cNvPr id="36" name="TextBox 35"/>
          <p:cNvSpPr txBox="1"/>
          <p:nvPr/>
        </p:nvSpPr>
        <p:spPr bwMode="gray">
          <a:xfrm>
            <a:off x="3613923" y="4773130"/>
            <a:ext cx="1311897" cy="1105431"/>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More expensive hardware investment</a:t>
            </a:r>
          </a:p>
          <a:p>
            <a:pPr marL="244916" indent="-244916">
              <a:spcBef>
                <a:spcPts val="714"/>
              </a:spcBef>
              <a:buFont typeface="Arial" panose="020B0604020202020204" pitchFamily="34" charset="0"/>
              <a:buChar char="•"/>
            </a:pPr>
            <a:r>
              <a:rPr lang="en-US" sz="1100" baseline="0" dirty="0" smtClean="0"/>
              <a:t>Used for high-risk patients in non-hospital site</a:t>
            </a:r>
          </a:p>
        </p:txBody>
      </p:sp>
      <p:sp>
        <p:nvSpPr>
          <p:cNvPr id="37" name="TextBox 36"/>
          <p:cNvSpPr txBox="1"/>
          <p:nvPr/>
        </p:nvSpPr>
        <p:spPr bwMode="gray">
          <a:xfrm>
            <a:off x="5048167" y="4801710"/>
            <a:ext cx="1311897" cy="1105431"/>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Little tech investment, requires proper staffing</a:t>
            </a:r>
          </a:p>
          <a:p>
            <a:pPr marL="244916" indent="-244916">
              <a:spcBef>
                <a:spcPts val="714"/>
              </a:spcBef>
              <a:buFont typeface="Arial" panose="020B0604020202020204" pitchFamily="34" charset="0"/>
              <a:buChar char="•"/>
            </a:pPr>
            <a:r>
              <a:rPr lang="en-US" sz="1100" baseline="0" dirty="0" smtClean="0"/>
              <a:t>Used for pre-visit triage</a:t>
            </a:r>
          </a:p>
        </p:txBody>
      </p:sp>
      <p:sp>
        <p:nvSpPr>
          <p:cNvPr id="38" name="TextBox 37"/>
          <p:cNvSpPr txBox="1"/>
          <p:nvPr/>
        </p:nvSpPr>
        <p:spPr bwMode="gray">
          <a:xfrm>
            <a:off x="6289407" y="4808786"/>
            <a:ext cx="1311897" cy="1105431"/>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High security needs require significant investment</a:t>
            </a:r>
          </a:p>
          <a:p>
            <a:pPr marL="244916" indent="-244916">
              <a:spcBef>
                <a:spcPts val="714"/>
              </a:spcBef>
              <a:buFont typeface="Arial" panose="020B0604020202020204" pitchFamily="34" charset="0"/>
              <a:buChar char="•"/>
            </a:pPr>
            <a:r>
              <a:rPr lang="en-US" sz="1100" baseline="0" dirty="0" smtClean="0"/>
              <a:t>Must integrate EHR</a:t>
            </a:r>
          </a:p>
        </p:txBody>
      </p:sp>
      <p:sp>
        <p:nvSpPr>
          <p:cNvPr id="39" name="TextBox 38"/>
          <p:cNvSpPr txBox="1"/>
          <p:nvPr/>
        </p:nvSpPr>
        <p:spPr bwMode="gray">
          <a:xfrm>
            <a:off x="7585298" y="4724147"/>
            <a:ext cx="1311897" cy="1274708"/>
          </a:xfrm>
          <a:prstGeom prst="rect">
            <a:avLst/>
          </a:prstGeom>
          <a:noFill/>
        </p:spPr>
        <p:txBody>
          <a:bodyPr wrap="square" lIns="0" tIns="0" rIns="0" bIns="0" rtlCol="0">
            <a:spAutoFit/>
          </a:bodyPr>
          <a:lstStyle/>
          <a:p>
            <a:pPr marL="244916" indent="-244916">
              <a:spcBef>
                <a:spcPts val="714"/>
              </a:spcBef>
              <a:buFont typeface="Arial" panose="020B0604020202020204" pitchFamily="34" charset="0"/>
              <a:buChar char="•"/>
            </a:pPr>
            <a:r>
              <a:rPr lang="en-US" sz="1100" baseline="0" dirty="0" smtClean="0"/>
              <a:t>Minimal hardware investment for providers</a:t>
            </a:r>
          </a:p>
          <a:p>
            <a:pPr marL="244916" indent="-244916">
              <a:spcBef>
                <a:spcPts val="714"/>
              </a:spcBef>
              <a:buFont typeface="Arial" panose="020B0604020202020204" pitchFamily="34" charset="0"/>
              <a:buChar char="•"/>
            </a:pPr>
            <a:r>
              <a:rPr lang="en-US" sz="1100" baseline="0" dirty="0" smtClean="0"/>
              <a:t>Complex security and data storage issues</a:t>
            </a:r>
          </a:p>
        </p:txBody>
      </p:sp>
      <p:cxnSp>
        <p:nvCxnSpPr>
          <p:cNvPr id="40" name="Straight Connector 39"/>
          <p:cNvCxnSpPr>
            <a:stCxn id="26" idx="2"/>
          </p:cNvCxnSpPr>
          <p:nvPr/>
        </p:nvCxnSpPr>
        <p:spPr bwMode="gray">
          <a:xfrm flipH="1">
            <a:off x="1401384" y="2402236"/>
            <a:ext cx="406680" cy="1314579"/>
          </a:xfrm>
          <a:prstGeom prst="line">
            <a:avLst/>
          </a:prstGeom>
          <a:solidFill>
            <a:schemeClr val="accent1"/>
          </a:solidFill>
          <a:ln w="12700" cap="flat" cmpd="sng" algn="ctr">
            <a:solidFill>
              <a:schemeClr val="accent3"/>
            </a:solidFill>
            <a:prstDash val="dash"/>
            <a:miter lim="800000"/>
            <a:headEnd type="none" w="med" len="med"/>
            <a:tailEnd type="none"/>
          </a:ln>
          <a:effectLst/>
        </p:spPr>
      </p:cxnSp>
      <p:cxnSp>
        <p:nvCxnSpPr>
          <p:cNvPr id="41" name="Straight Connector 40"/>
          <p:cNvCxnSpPr>
            <a:stCxn id="27" idx="2"/>
          </p:cNvCxnSpPr>
          <p:nvPr/>
        </p:nvCxnSpPr>
        <p:spPr bwMode="gray">
          <a:xfrm flipH="1">
            <a:off x="1401384" y="2402236"/>
            <a:ext cx="2466114" cy="1314579"/>
          </a:xfrm>
          <a:prstGeom prst="line">
            <a:avLst/>
          </a:prstGeom>
          <a:solidFill>
            <a:schemeClr val="accent1"/>
          </a:solidFill>
          <a:ln w="12700" cap="flat" cmpd="sng" algn="ctr">
            <a:solidFill>
              <a:srgbClr val="00B050"/>
            </a:solidFill>
            <a:prstDash val="solid"/>
            <a:miter lim="800000"/>
            <a:headEnd type="none" w="med" len="med"/>
            <a:tailEnd type="none" w="med" len="med"/>
          </a:ln>
          <a:effectLst/>
        </p:spPr>
      </p:cxnSp>
      <p:cxnSp>
        <p:nvCxnSpPr>
          <p:cNvPr id="42" name="Straight Connector 41"/>
          <p:cNvCxnSpPr>
            <a:stCxn id="27" idx="2"/>
          </p:cNvCxnSpPr>
          <p:nvPr/>
        </p:nvCxnSpPr>
        <p:spPr bwMode="gray">
          <a:xfrm flipH="1">
            <a:off x="2844602" y="2402236"/>
            <a:ext cx="1022896" cy="1314579"/>
          </a:xfrm>
          <a:prstGeom prst="line">
            <a:avLst/>
          </a:prstGeom>
          <a:solidFill>
            <a:schemeClr val="accent1"/>
          </a:solidFill>
          <a:ln w="12700" cap="flat" cmpd="sng" algn="ctr">
            <a:solidFill>
              <a:srgbClr val="00B050"/>
            </a:solidFill>
            <a:prstDash val="solid"/>
            <a:miter lim="800000"/>
            <a:headEnd type="none" w="med" len="med"/>
            <a:tailEnd type="none" w="med" len="med"/>
          </a:ln>
          <a:effectLst/>
        </p:spPr>
      </p:cxnSp>
      <p:cxnSp>
        <p:nvCxnSpPr>
          <p:cNvPr id="43" name="Straight Arrow Connector 42"/>
          <p:cNvCxnSpPr>
            <a:stCxn id="28" idx="2"/>
          </p:cNvCxnSpPr>
          <p:nvPr/>
        </p:nvCxnSpPr>
        <p:spPr bwMode="gray">
          <a:xfrm flipH="1">
            <a:off x="1401384" y="2370662"/>
            <a:ext cx="4676284" cy="1346152"/>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4" name="Straight Arrow Connector 43"/>
          <p:cNvCxnSpPr>
            <a:stCxn id="28" idx="2"/>
          </p:cNvCxnSpPr>
          <p:nvPr/>
        </p:nvCxnSpPr>
        <p:spPr bwMode="gray">
          <a:xfrm flipH="1">
            <a:off x="4273096" y="2370662"/>
            <a:ext cx="1804572" cy="1346152"/>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5" name="Straight Arrow Connector 44"/>
          <p:cNvCxnSpPr>
            <a:stCxn id="28" idx="2"/>
          </p:cNvCxnSpPr>
          <p:nvPr/>
        </p:nvCxnSpPr>
        <p:spPr bwMode="gray">
          <a:xfrm>
            <a:off x="6077668" y="2370662"/>
            <a:ext cx="647168" cy="1423924"/>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6" name="Straight Connector 45"/>
          <p:cNvCxnSpPr>
            <a:stCxn id="29" idx="2"/>
          </p:cNvCxnSpPr>
          <p:nvPr/>
        </p:nvCxnSpPr>
        <p:spPr bwMode="gray">
          <a:xfrm flipH="1">
            <a:off x="5711197" y="2641040"/>
            <a:ext cx="2328004" cy="1075774"/>
          </a:xfrm>
          <a:prstGeom prst="line">
            <a:avLst/>
          </a:prstGeom>
          <a:solidFill>
            <a:schemeClr val="accent1"/>
          </a:solidFill>
          <a:ln w="12700" cap="flat" cmpd="sng" algn="ctr">
            <a:solidFill>
              <a:srgbClr val="FF0000"/>
            </a:solidFill>
            <a:prstDash val="dash"/>
            <a:miter lim="800000"/>
            <a:headEnd type="none" w="med" len="med"/>
            <a:tailEnd type="none"/>
          </a:ln>
          <a:effectLst/>
        </p:spPr>
      </p:cxnSp>
      <p:cxnSp>
        <p:nvCxnSpPr>
          <p:cNvPr id="47" name="Straight Arrow Connector 46"/>
          <p:cNvCxnSpPr>
            <a:stCxn id="28" idx="2"/>
          </p:cNvCxnSpPr>
          <p:nvPr/>
        </p:nvCxnSpPr>
        <p:spPr bwMode="gray">
          <a:xfrm>
            <a:off x="6077668" y="2370662"/>
            <a:ext cx="2163579" cy="1346152"/>
          </a:xfrm>
          <a:prstGeom prst="straightConnector1">
            <a:avLst/>
          </a:prstGeom>
          <a:solidFill>
            <a:schemeClr val="accent1"/>
          </a:solidFill>
          <a:ln w="12700" cap="flat" cmpd="sng" algn="ctr">
            <a:solidFill>
              <a:schemeClr val="accent6"/>
            </a:solidFill>
            <a:prstDash val="solid"/>
            <a:miter lim="800000"/>
            <a:headEnd type="none" w="med" len="med"/>
            <a:tailEnd type="none" w="med" len="med"/>
          </a:ln>
          <a:effectLst/>
        </p:spPr>
      </p:cxnSp>
      <p:cxnSp>
        <p:nvCxnSpPr>
          <p:cNvPr id="48" name="Straight Connector 47"/>
          <p:cNvCxnSpPr>
            <a:stCxn id="29" idx="2"/>
          </p:cNvCxnSpPr>
          <p:nvPr/>
        </p:nvCxnSpPr>
        <p:spPr bwMode="gray">
          <a:xfrm flipH="1">
            <a:off x="1401385" y="2641040"/>
            <a:ext cx="6637816" cy="1075774"/>
          </a:xfrm>
          <a:prstGeom prst="line">
            <a:avLst/>
          </a:prstGeom>
          <a:solidFill>
            <a:schemeClr val="accent1"/>
          </a:solidFill>
          <a:ln w="12700" cap="flat" cmpd="sng" algn="ctr">
            <a:solidFill>
              <a:srgbClr val="FF0000"/>
            </a:solidFill>
            <a:prstDash val="dash"/>
            <a:miter lim="800000"/>
            <a:headEnd type="none" w="med" len="med"/>
            <a:tailEnd type="none"/>
          </a:ln>
          <a:effectLst/>
        </p:spPr>
      </p:cxnSp>
      <p:cxnSp>
        <p:nvCxnSpPr>
          <p:cNvPr id="49" name="Straight Connector 48"/>
          <p:cNvCxnSpPr>
            <a:stCxn id="29" idx="2"/>
          </p:cNvCxnSpPr>
          <p:nvPr/>
        </p:nvCxnSpPr>
        <p:spPr bwMode="gray">
          <a:xfrm flipH="1">
            <a:off x="4273095" y="2641040"/>
            <a:ext cx="3766106" cy="1075774"/>
          </a:xfrm>
          <a:prstGeom prst="line">
            <a:avLst/>
          </a:prstGeom>
          <a:solidFill>
            <a:schemeClr val="accent1"/>
          </a:solidFill>
          <a:ln w="12700" cap="flat" cmpd="sng" algn="ctr">
            <a:solidFill>
              <a:srgbClr val="FF0000"/>
            </a:solidFill>
            <a:prstDash val="dash"/>
            <a:miter lim="800000"/>
            <a:headEnd type="none" w="med" len="med"/>
            <a:tailEnd type="none"/>
          </a:ln>
          <a:effectLst/>
        </p:spPr>
      </p:cxnSp>
      <p:sp>
        <p:nvSpPr>
          <p:cNvPr id="50" name="Title 1"/>
          <p:cNvSpPr txBox="1">
            <a:spLocks/>
          </p:cNvSpPr>
          <p:nvPr/>
        </p:nvSpPr>
        <p:spPr>
          <a:xfrm>
            <a:off x="661495" y="258656"/>
            <a:ext cx="77724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00B050"/>
                </a:solidFill>
                <a:effectLst/>
                <a:uLnTx/>
                <a:uFillTx/>
                <a:latin typeface="+mj-lt"/>
                <a:ea typeface="+mj-ea"/>
                <a:cs typeface="+mj-cs"/>
              </a:rPr>
              <a:t>Cleveland</a:t>
            </a:r>
            <a:r>
              <a:rPr kumimoji="0" lang="en-US" sz="3200" b="1" i="0" u="none" strike="noStrike" kern="0" cap="none" spc="0" normalizeH="0" noProof="0" dirty="0" smtClean="0">
                <a:ln>
                  <a:noFill/>
                </a:ln>
                <a:solidFill>
                  <a:srgbClr val="00B050"/>
                </a:solidFill>
                <a:effectLst/>
                <a:uLnTx/>
                <a:uFillTx/>
                <a:latin typeface="+mj-lt"/>
                <a:ea typeface="+mj-ea"/>
                <a:cs typeface="+mj-cs"/>
              </a:rPr>
              <a:t> VAMC</a:t>
            </a:r>
            <a:endParaRPr kumimoji="0" lang="en-US" sz="3200" b="1" i="0" u="none" strike="noStrike" kern="0" cap="none" spc="0" normalizeH="0" baseline="0" noProof="0" dirty="0">
              <a:ln>
                <a:noFill/>
              </a:ln>
              <a:solidFill>
                <a:srgbClr val="00B050"/>
              </a:solidFill>
              <a:effectLst/>
              <a:uLnTx/>
              <a:uFillTx/>
              <a:latin typeface="+mj-lt"/>
              <a:ea typeface="+mj-ea"/>
              <a:cs typeface="+mj-cs"/>
            </a:endParaRPr>
          </a:p>
        </p:txBody>
      </p:sp>
      <p:cxnSp>
        <p:nvCxnSpPr>
          <p:cNvPr id="51" name="Straight Connector 50"/>
          <p:cNvCxnSpPr/>
          <p:nvPr/>
        </p:nvCxnSpPr>
        <p:spPr bwMode="gray">
          <a:xfrm>
            <a:off x="1804493" y="2406878"/>
            <a:ext cx="3793402" cy="1422149"/>
          </a:xfrm>
          <a:prstGeom prst="line">
            <a:avLst/>
          </a:prstGeom>
          <a:ln>
            <a:prstDash val="lgDash"/>
            <a:headEnd type="none" w="med" len="med"/>
            <a:tailEnd type="none"/>
          </a:ln>
        </p:spPr>
        <p:style>
          <a:lnRef idx="1">
            <a:schemeClr val="dk1"/>
          </a:lnRef>
          <a:fillRef idx="0">
            <a:schemeClr val="dk1"/>
          </a:fillRef>
          <a:effectRef idx="0">
            <a:schemeClr val="dk1"/>
          </a:effectRef>
          <a:fontRef idx="minor">
            <a:schemeClr val="tx1"/>
          </a:fontRef>
        </p:style>
      </p:cxnSp>
      <p:cxnSp>
        <p:nvCxnSpPr>
          <p:cNvPr id="52" name="Straight Connector 51"/>
          <p:cNvCxnSpPr>
            <a:stCxn id="26" idx="2"/>
          </p:cNvCxnSpPr>
          <p:nvPr/>
        </p:nvCxnSpPr>
        <p:spPr bwMode="gray">
          <a:xfrm flipH="1">
            <a:off x="1423493" y="2402236"/>
            <a:ext cx="384571" cy="1300042"/>
          </a:xfrm>
          <a:prstGeom prst="line">
            <a:avLst/>
          </a:prstGeom>
          <a:ln>
            <a:prstDash val="lgDash"/>
            <a:headEnd type="none" w="med" len="med"/>
            <a:tailEnd type="none"/>
          </a:ln>
        </p:spPr>
        <p:style>
          <a:lnRef idx="1">
            <a:schemeClr val="dk1"/>
          </a:lnRef>
          <a:fillRef idx="0">
            <a:schemeClr val="dk1"/>
          </a:fillRef>
          <a:effectRef idx="0">
            <a:schemeClr val="dk1"/>
          </a:effectRef>
          <a:fontRef idx="minor">
            <a:schemeClr val="tx1"/>
          </a:fontRef>
        </p:style>
      </p:cxnSp>
      <p:sp>
        <p:nvSpPr>
          <p:cNvPr id="54" name="Oval 53"/>
          <p:cNvSpPr/>
          <p:nvPr/>
        </p:nvSpPr>
        <p:spPr>
          <a:xfrm>
            <a:off x="690239" y="3720213"/>
            <a:ext cx="1584938" cy="2591916"/>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5" name="Oval 54"/>
          <p:cNvSpPr/>
          <p:nvPr/>
        </p:nvSpPr>
        <p:spPr>
          <a:xfrm>
            <a:off x="2009914" y="3702278"/>
            <a:ext cx="1584938" cy="2591916"/>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6" name="Oval 55"/>
          <p:cNvSpPr/>
          <p:nvPr/>
        </p:nvSpPr>
        <p:spPr>
          <a:xfrm>
            <a:off x="3480627" y="3723172"/>
            <a:ext cx="1584938" cy="2591916"/>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7" name="Oval 56"/>
          <p:cNvSpPr/>
          <p:nvPr/>
        </p:nvSpPr>
        <p:spPr>
          <a:xfrm>
            <a:off x="4844049" y="3759699"/>
            <a:ext cx="1584938" cy="2591916"/>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8" name="Oval 57"/>
          <p:cNvSpPr/>
          <p:nvPr/>
        </p:nvSpPr>
        <p:spPr>
          <a:xfrm>
            <a:off x="6123808" y="3773737"/>
            <a:ext cx="1584938" cy="2591916"/>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9" name="Oval 58"/>
          <p:cNvSpPr/>
          <p:nvPr/>
        </p:nvSpPr>
        <p:spPr>
          <a:xfrm>
            <a:off x="7353780" y="3724831"/>
            <a:ext cx="1584938" cy="2591916"/>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218960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animBg="1"/>
      <p:bldP spid="5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676399"/>
            <a:ext cx="8534400" cy="5181600"/>
          </a:xfrm>
        </p:spPr>
        <p:txBody>
          <a:bodyPr/>
          <a:lstStyle/>
          <a:p>
            <a:r>
              <a:rPr lang="en-US" dirty="0" smtClean="0">
                <a:solidFill>
                  <a:schemeClr val="tx1"/>
                </a:solidFill>
                <a:latin typeface="+mn-lt"/>
              </a:rPr>
              <a:t>3</a:t>
            </a:r>
            <a:r>
              <a:rPr lang="en-US" baseline="30000" dirty="0" smtClean="0">
                <a:solidFill>
                  <a:schemeClr val="tx1"/>
                </a:solidFill>
                <a:latin typeface="+mn-lt"/>
              </a:rPr>
              <a:t>rd</a:t>
            </a:r>
            <a:r>
              <a:rPr lang="en-US" dirty="0" smtClean="0">
                <a:solidFill>
                  <a:schemeClr val="tx1"/>
                </a:solidFill>
                <a:latin typeface="+mn-lt"/>
              </a:rPr>
              <a:t> most </a:t>
            </a:r>
            <a:r>
              <a:rPr lang="en-US" dirty="0">
                <a:solidFill>
                  <a:schemeClr val="tx1"/>
                </a:solidFill>
                <a:latin typeface="+mn-lt"/>
              </a:rPr>
              <a:t>complex VHA facility in the </a:t>
            </a:r>
            <a:r>
              <a:rPr lang="en-US" dirty="0" smtClean="0">
                <a:solidFill>
                  <a:schemeClr val="tx1"/>
                </a:solidFill>
                <a:latin typeface="+mn-lt"/>
              </a:rPr>
              <a:t>country</a:t>
            </a:r>
          </a:p>
          <a:p>
            <a:r>
              <a:rPr lang="en-US" dirty="0" smtClean="0">
                <a:solidFill>
                  <a:schemeClr val="tx1"/>
                </a:solidFill>
                <a:latin typeface="+mn-lt"/>
              </a:rPr>
              <a:t>Total </a:t>
            </a:r>
            <a:r>
              <a:rPr lang="en-US" dirty="0">
                <a:solidFill>
                  <a:schemeClr val="tx1"/>
                </a:solidFill>
                <a:latin typeface="+mn-lt"/>
              </a:rPr>
              <a:t>Unique </a:t>
            </a:r>
            <a:r>
              <a:rPr lang="en-US" dirty="0" smtClean="0">
                <a:solidFill>
                  <a:schemeClr val="tx1"/>
                </a:solidFill>
                <a:latin typeface="+mn-lt"/>
              </a:rPr>
              <a:t>Patients : 109,962 </a:t>
            </a:r>
          </a:p>
          <a:p>
            <a:pPr lvl="1"/>
            <a:r>
              <a:rPr lang="en-US" dirty="0" smtClean="0">
                <a:solidFill>
                  <a:schemeClr val="tx1"/>
                </a:solidFill>
                <a:latin typeface="+mn-lt"/>
              </a:rPr>
              <a:t>34% are classified as Rural Patients</a:t>
            </a:r>
            <a:endParaRPr lang="en-US" dirty="0">
              <a:solidFill>
                <a:schemeClr val="tx1"/>
              </a:solidFill>
              <a:latin typeface="+mn-lt"/>
            </a:endParaRPr>
          </a:p>
          <a:p>
            <a:r>
              <a:rPr lang="en-US" dirty="0" smtClean="0">
                <a:solidFill>
                  <a:schemeClr val="tx1"/>
                </a:solidFill>
                <a:latin typeface="+mn-lt"/>
              </a:rPr>
              <a:t>Admissions</a:t>
            </a:r>
            <a:r>
              <a:rPr lang="en-US" dirty="0">
                <a:solidFill>
                  <a:schemeClr val="tx1"/>
                </a:solidFill>
                <a:latin typeface="+mn-lt"/>
              </a:rPr>
              <a:t>: </a:t>
            </a:r>
            <a:r>
              <a:rPr lang="en-US" dirty="0" smtClean="0">
                <a:solidFill>
                  <a:schemeClr val="tx1"/>
                </a:solidFill>
                <a:latin typeface="+mn-lt"/>
              </a:rPr>
              <a:t>10,416; ADC: 508</a:t>
            </a:r>
          </a:p>
          <a:p>
            <a:r>
              <a:rPr lang="en-US" dirty="0" smtClean="0"/>
              <a:t>Outpatient Encounters: 1,965,061 </a:t>
            </a:r>
          </a:p>
          <a:p>
            <a:pPr lvl="0"/>
            <a:r>
              <a:rPr lang="en-US" dirty="0" smtClean="0">
                <a:solidFill>
                  <a:schemeClr val="tx1"/>
                </a:solidFill>
                <a:latin typeface="+mn-lt"/>
              </a:rPr>
              <a:t>Outpatient Visits: 1,480,712 </a:t>
            </a:r>
          </a:p>
        </p:txBody>
      </p:sp>
      <p:sp>
        <p:nvSpPr>
          <p:cNvPr id="5" name="Title 1"/>
          <p:cNvSpPr txBox="1">
            <a:spLocks/>
          </p:cNvSpPr>
          <p:nvPr/>
        </p:nvSpPr>
        <p:spPr bwMode="auto">
          <a:xfrm>
            <a:off x="612648"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r>
              <a:rPr lang="en-US" dirty="0" smtClean="0"/>
              <a:t>Cleveland VAMC FY15</a:t>
            </a:r>
            <a:endParaRPr lang="en-US" dirty="0"/>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6140" y="4093829"/>
            <a:ext cx="3789285" cy="2496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89871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descr="Cleveland VAMC map.jpg"/>
          <p:cNvPicPr>
            <a:picLocks noGrp="1" noChangeAspect="1"/>
          </p:cNvPicPr>
          <p:nvPr>
            <p:ph idx="1"/>
          </p:nvPr>
        </p:nvPicPr>
        <p:blipFill>
          <a:blip r:embed="rId3" cstate="screen">
            <a:extLst>
              <a:ext uri="{28A0092B-C50C-407E-A947-70E740481C1C}">
                <a14:useLocalDpi xmlns:a14="http://schemas.microsoft.com/office/drawing/2010/main"/>
              </a:ext>
            </a:extLst>
          </a:blip>
          <a:srcRect t="3367" r="5750" b="4034"/>
          <a:stretch>
            <a:fillRect/>
          </a:stretch>
        </p:blipFill>
        <p:spPr>
          <a:xfrm>
            <a:off x="1830145" y="1676400"/>
            <a:ext cx="5483709" cy="4164687"/>
          </a:xfrm>
          <a:prstGeom prst="rect">
            <a:avLst/>
          </a:prstGeom>
        </p:spPr>
      </p:pic>
      <p:sp>
        <p:nvSpPr>
          <p:cNvPr id="8" name="Slide Number Placeholder 7"/>
          <p:cNvSpPr>
            <a:spLocks noGrp="1"/>
          </p:cNvSpPr>
          <p:nvPr>
            <p:ph type="sldNum" sz="quarter" idx="12"/>
          </p:nvPr>
        </p:nvSpPr>
        <p:spPr/>
        <p:txBody>
          <a:bodyPr>
            <a:normAutofit/>
          </a:bodyPr>
          <a:lstStyle/>
          <a:p>
            <a:fld id="{125F6CA7-BD58-463E-B842-19611631A4CE}" type="slidenum">
              <a:rPr lang="en-US" smtClean="0"/>
              <a:t>12</a:t>
            </a:fld>
            <a:endParaRPr lang="en-US" dirty="0"/>
          </a:p>
        </p:txBody>
      </p:sp>
      <p:sp>
        <p:nvSpPr>
          <p:cNvPr id="9" name="Rectangle 8"/>
          <p:cNvSpPr/>
          <p:nvPr/>
        </p:nvSpPr>
        <p:spPr>
          <a:xfrm>
            <a:off x="0" y="5638800"/>
            <a:ext cx="9144000" cy="861774"/>
          </a:xfrm>
          <a:prstGeom prst="rect">
            <a:avLst/>
          </a:prstGeom>
        </p:spPr>
        <p:txBody>
          <a:bodyPr wrap="square">
            <a:spAutoFit/>
          </a:bodyPr>
          <a:lstStyle/>
          <a:p>
            <a:pPr algn="ctr"/>
            <a:r>
              <a:rPr lang="en-US" b="1" u="sng" dirty="0"/>
              <a:t>The</a:t>
            </a:r>
            <a:r>
              <a:rPr lang="en-US" sz="3200" b="1" u="sng" dirty="0" smtClean="0">
                <a:solidFill>
                  <a:schemeClr val="tx1"/>
                </a:solidFill>
                <a:effectLst/>
              </a:rPr>
              <a:t> </a:t>
            </a:r>
            <a:r>
              <a:rPr lang="en-US" b="1" u="sng" dirty="0" smtClean="0">
                <a:solidFill>
                  <a:schemeClr val="tx1"/>
                </a:solidFill>
                <a:effectLst/>
              </a:rPr>
              <a:t>Louis Stokes </a:t>
            </a:r>
            <a:r>
              <a:rPr lang="en-US" b="1" u="sng" dirty="0" smtClean="0"/>
              <a:t>Cleveland </a:t>
            </a:r>
            <a:r>
              <a:rPr lang="en-US" b="1" u="sng" dirty="0"/>
              <a:t>VAMC </a:t>
            </a:r>
            <a:endParaRPr lang="en-US" b="1" u="sng" dirty="0" smtClean="0"/>
          </a:p>
          <a:p>
            <a:pPr algn="ctr"/>
            <a:r>
              <a:rPr lang="en-US" b="1" u="sng" dirty="0" smtClean="0"/>
              <a:t>provides </a:t>
            </a:r>
            <a:r>
              <a:rPr lang="en-US" b="1" u="sng" dirty="0"/>
              <a:t>care for </a:t>
            </a:r>
            <a:r>
              <a:rPr lang="en-US" b="1" u="sng" dirty="0" smtClean="0"/>
              <a:t>110,000 Veterans </a:t>
            </a:r>
            <a:r>
              <a:rPr lang="en-US" b="1" u="sng" dirty="0"/>
              <a:t>residing in 24 counties</a:t>
            </a:r>
            <a:endParaRPr lang="en-US" b="1" dirty="0"/>
          </a:p>
        </p:txBody>
      </p:sp>
      <p:sp>
        <p:nvSpPr>
          <p:cNvPr id="2" name="Title 1"/>
          <p:cNvSpPr>
            <a:spLocks noGrp="1"/>
          </p:cNvSpPr>
          <p:nvPr>
            <p:ph type="title"/>
          </p:nvPr>
        </p:nvSpPr>
        <p:spPr>
          <a:xfrm>
            <a:off x="1371600" y="314079"/>
            <a:ext cx="7772400" cy="1143000"/>
          </a:xfrm>
        </p:spPr>
        <p:txBody>
          <a:bodyPr/>
          <a:lstStyle/>
          <a:p>
            <a:r>
              <a:rPr lang="en-US" dirty="0" smtClean="0"/>
              <a:t>Areas We Serve</a:t>
            </a:r>
            <a:endParaRPr lang="en-US" dirty="0"/>
          </a:p>
        </p:txBody>
      </p:sp>
    </p:spTree>
    <p:extLst>
      <p:ext uri="{BB962C8B-B14F-4D97-AF65-F5344CB8AC3E}">
        <p14:creationId xmlns:p14="http://schemas.microsoft.com/office/powerpoint/2010/main" val="9011115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Slide Number Placeholder 4"/>
          <p:cNvSpPr>
            <a:spLocks noGrp="1"/>
          </p:cNvSpPr>
          <p:nvPr>
            <p:ph type="sldNum" sz="quarter" idx="12"/>
          </p:nvPr>
        </p:nvSpPr>
        <p:spPr/>
        <p:txBody>
          <a:bodyPr/>
          <a:lstStyle/>
          <a:p>
            <a:pPr>
              <a:defRPr/>
            </a:pPr>
            <a:fld id="{01144A8C-2A47-40F8-B539-EBFA5D49600A}" type="slidenum">
              <a:rPr lang="en-US" altLang="en-US" smtClean="0"/>
              <a:pPr>
                <a:defRPr/>
              </a:pPr>
              <a:t>13</a:t>
            </a:fld>
            <a:endParaRPr lang="en-US" altLang="en-US" b="0"/>
          </a:p>
        </p:txBody>
      </p:sp>
      <p:sp>
        <p:nvSpPr>
          <p:cNvPr id="6" name="Footer Placeholder 5"/>
          <p:cNvSpPr>
            <a:spLocks noGrp="1"/>
          </p:cNvSpPr>
          <p:nvPr>
            <p:ph type="ftr" sz="quarter" idx="11"/>
          </p:nvPr>
        </p:nvSpPr>
        <p:spPr/>
        <p:txBody>
          <a:bodyPr/>
          <a:lstStyle/>
          <a:p>
            <a:pPr>
              <a:defRPr/>
            </a:pPr>
            <a:r>
              <a:rPr lang="en-US" smtClean="0"/>
              <a:t>Confidential</a:t>
            </a:r>
            <a:endParaRPr lang="en-US"/>
          </a:p>
        </p:txBody>
      </p:sp>
      <p:sp>
        <p:nvSpPr>
          <p:cNvPr id="50" name="Title 1"/>
          <p:cNvSpPr txBox="1">
            <a:spLocks/>
          </p:cNvSpPr>
          <p:nvPr/>
        </p:nvSpPr>
        <p:spPr>
          <a:xfrm>
            <a:off x="661495" y="258656"/>
            <a:ext cx="77724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00B050"/>
                </a:solidFill>
                <a:effectLst/>
                <a:uLnTx/>
                <a:uFillTx/>
                <a:latin typeface="+mj-lt"/>
                <a:ea typeface="+mj-ea"/>
                <a:cs typeface="+mj-cs"/>
              </a:rPr>
              <a:t>Cleveland</a:t>
            </a:r>
            <a:r>
              <a:rPr kumimoji="0" lang="en-US" sz="3200" b="1" i="0" u="none" strike="noStrike" kern="0" cap="none" spc="0" normalizeH="0" noProof="0" dirty="0" smtClean="0">
                <a:ln>
                  <a:noFill/>
                </a:ln>
                <a:solidFill>
                  <a:srgbClr val="00B050"/>
                </a:solidFill>
                <a:effectLst/>
                <a:uLnTx/>
                <a:uFillTx/>
                <a:latin typeface="+mj-lt"/>
                <a:ea typeface="+mj-ea"/>
                <a:cs typeface="+mj-cs"/>
              </a:rPr>
              <a:t> VAMC</a:t>
            </a:r>
          </a:p>
          <a:p>
            <a:pPr marL="0" marR="0" lvl="0" indent="0" algn="l" defTabSz="914400" rtl="0" eaLnBrk="0" fontAlgn="base" latinLnBrk="0" hangingPunct="0">
              <a:lnSpc>
                <a:spcPct val="100000"/>
              </a:lnSpc>
              <a:spcBef>
                <a:spcPct val="0"/>
              </a:spcBef>
              <a:spcAft>
                <a:spcPct val="0"/>
              </a:spcAft>
              <a:buClrTx/>
              <a:buSzTx/>
              <a:buFontTx/>
              <a:buNone/>
              <a:tabLst/>
              <a:defRPr/>
            </a:pPr>
            <a:r>
              <a:rPr lang="en-US" sz="3200" b="1" kern="0" baseline="0" dirty="0" smtClean="0">
                <a:solidFill>
                  <a:srgbClr val="00B050"/>
                </a:solidFill>
                <a:latin typeface="+mj-lt"/>
                <a:ea typeface="+mj-ea"/>
                <a:cs typeface="+mj-cs"/>
              </a:rPr>
              <a:t>Home Telehealth – Unique Patients</a:t>
            </a:r>
            <a:endParaRPr kumimoji="0" lang="en-US" sz="3200" b="1" i="0" u="none" strike="noStrike" kern="0" cap="none" spc="0" normalizeH="0" baseline="0" noProof="0" dirty="0">
              <a:ln>
                <a:noFill/>
              </a:ln>
              <a:solidFill>
                <a:srgbClr val="00B050"/>
              </a:solidFill>
              <a:effectLst/>
              <a:uLnTx/>
              <a:uFillTx/>
              <a:latin typeface="+mj-lt"/>
              <a:ea typeface="+mj-ea"/>
              <a:cs typeface="+mj-cs"/>
            </a:endParaRPr>
          </a:p>
        </p:txBody>
      </p:sp>
      <p:graphicFrame>
        <p:nvGraphicFramePr>
          <p:cNvPr id="7" name="Chart 6"/>
          <p:cNvGraphicFramePr>
            <a:graphicFrameLocks/>
          </p:cNvGraphicFramePr>
          <p:nvPr>
            <p:extLst>
              <p:ext uri="{D42A27DB-BD31-4B8C-83A1-F6EECF244321}">
                <p14:modId xmlns:p14="http://schemas.microsoft.com/office/powerpoint/2010/main" val="213478907"/>
              </p:ext>
            </p:extLst>
          </p:nvPr>
        </p:nvGraphicFramePr>
        <p:xfrm>
          <a:off x="215392" y="1740023"/>
          <a:ext cx="8664606" cy="454092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073112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2775" y="1600200"/>
            <a:ext cx="8302625" cy="5257800"/>
          </a:xfrm>
        </p:spPr>
        <p:txBody>
          <a:bodyPr>
            <a:normAutofit/>
          </a:bodyPr>
          <a:lstStyle/>
          <a:p>
            <a:pPr marL="320040" indent="-320040" eaLnBrk="1" fontAlgn="auto" hangingPunct="1">
              <a:spcAft>
                <a:spcPts val="0"/>
              </a:spcAft>
              <a:buFont typeface="Wingdings"/>
              <a:buChar char=""/>
              <a:defRPr/>
            </a:pPr>
            <a:r>
              <a:rPr lang="en-US" sz="1200" dirty="0" smtClean="0"/>
              <a:t>Diagnoses</a:t>
            </a:r>
          </a:p>
          <a:p>
            <a:pPr marL="640080" lvl="1" indent="-274320" eaLnBrk="1" fontAlgn="auto" hangingPunct="1">
              <a:spcAft>
                <a:spcPts val="0"/>
              </a:spcAft>
              <a:buFont typeface="Wingdings 2"/>
              <a:buChar char=""/>
              <a:defRPr/>
            </a:pPr>
            <a:r>
              <a:rPr lang="en-US" sz="1200" dirty="0" smtClean="0"/>
              <a:t>Diabetes</a:t>
            </a:r>
          </a:p>
          <a:p>
            <a:pPr marL="640080" lvl="1" indent="-274320" eaLnBrk="1" fontAlgn="auto" hangingPunct="1">
              <a:spcAft>
                <a:spcPts val="0"/>
              </a:spcAft>
              <a:buFont typeface="Wingdings 2"/>
              <a:buChar char=""/>
              <a:defRPr/>
            </a:pPr>
            <a:r>
              <a:rPr lang="en-US" sz="1200" dirty="0" smtClean="0"/>
              <a:t>CAD</a:t>
            </a:r>
          </a:p>
          <a:p>
            <a:pPr marL="640080" lvl="1" indent="-274320" eaLnBrk="1" fontAlgn="auto" hangingPunct="1">
              <a:spcAft>
                <a:spcPts val="0"/>
              </a:spcAft>
              <a:buFont typeface="Wingdings 2"/>
              <a:buChar char=""/>
              <a:defRPr/>
            </a:pPr>
            <a:r>
              <a:rPr lang="en-US" sz="1200" dirty="0" smtClean="0"/>
              <a:t>CHF</a:t>
            </a:r>
          </a:p>
          <a:p>
            <a:pPr marL="640080" lvl="1" indent="-274320" eaLnBrk="1" fontAlgn="auto" hangingPunct="1">
              <a:spcAft>
                <a:spcPts val="0"/>
              </a:spcAft>
              <a:buFont typeface="Wingdings 2"/>
              <a:buChar char=""/>
              <a:defRPr/>
            </a:pPr>
            <a:r>
              <a:rPr lang="en-US" sz="1200" dirty="0" smtClean="0"/>
              <a:t>COPD</a:t>
            </a:r>
          </a:p>
          <a:p>
            <a:pPr marL="640080" lvl="1" indent="-274320" eaLnBrk="1" fontAlgn="auto" hangingPunct="1">
              <a:spcAft>
                <a:spcPts val="0"/>
              </a:spcAft>
              <a:buFont typeface="Wingdings 2"/>
              <a:buChar char=""/>
              <a:defRPr/>
            </a:pPr>
            <a:r>
              <a:rPr lang="en-US" sz="1200" dirty="0" smtClean="0"/>
              <a:t>Hypertension</a:t>
            </a:r>
          </a:p>
          <a:p>
            <a:pPr marL="640080" lvl="1" indent="-274320" eaLnBrk="1" fontAlgn="auto" hangingPunct="1">
              <a:spcAft>
                <a:spcPts val="0"/>
              </a:spcAft>
              <a:buFont typeface="Wingdings 2"/>
              <a:buChar char=""/>
              <a:defRPr/>
            </a:pPr>
            <a:r>
              <a:rPr lang="en-US" sz="1200" dirty="0" smtClean="0"/>
              <a:t>Spine Cord Injury</a:t>
            </a:r>
          </a:p>
          <a:p>
            <a:pPr marL="640080" lvl="1" indent="-274320" eaLnBrk="1" fontAlgn="auto" hangingPunct="1">
              <a:spcAft>
                <a:spcPts val="0"/>
              </a:spcAft>
              <a:buFont typeface="Wingdings 2"/>
              <a:buChar char=""/>
              <a:defRPr/>
            </a:pPr>
            <a:r>
              <a:rPr lang="en-US" sz="1200" dirty="0" smtClean="0"/>
              <a:t>Depression</a:t>
            </a:r>
          </a:p>
          <a:p>
            <a:pPr marL="640080" lvl="1" indent="-274320" eaLnBrk="1" fontAlgn="auto" hangingPunct="1">
              <a:spcAft>
                <a:spcPts val="0"/>
              </a:spcAft>
              <a:buFont typeface="Wingdings 2"/>
              <a:buChar char=""/>
              <a:defRPr/>
            </a:pPr>
            <a:r>
              <a:rPr lang="en-US" sz="1200" dirty="0" smtClean="0"/>
              <a:t>Schizophrenia</a:t>
            </a:r>
          </a:p>
          <a:p>
            <a:pPr marL="640080" lvl="1" indent="-274320" eaLnBrk="1" fontAlgn="auto" hangingPunct="1">
              <a:spcAft>
                <a:spcPts val="0"/>
              </a:spcAft>
              <a:buFont typeface="Wingdings 2"/>
              <a:buChar char=""/>
              <a:defRPr/>
            </a:pPr>
            <a:r>
              <a:rPr lang="en-US" sz="1200" dirty="0" smtClean="0"/>
              <a:t>PTSD</a:t>
            </a:r>
          </a:p>
          <a:p>
            <a:pPr marL="640080" lvl="1" indent="-274320" eaLnBrk="1" fontAlgn="auto" hangingPunct="1">
              <a:spcAft>
                <a:spcPts val="0"/>
              </a:spcAft>
              <a:buFont typeface="Wingdings 2"/>
              <a:buChar char=""/>
              <a:defRPr/>
            </a:pPr>
            <a:r>
              <a:rPr lang="en-US" sz="1200" dirty="0" smtClean="0"/>
              <a:t>Bipolar</a:t>
            </a:r>
          </a:p>
          <a:p>
            <a:pPr marL="640080" lvl="1" indent="-274320" eaLnBrk="1" fontAlgn="auto" hangingPunct="1">
              <a:spcAft>
                <a:spcPts val="0"/>
              </a:spcAft>
              <a:buFont typeface="Wingdings 2"/>
              <a:buChar char=""/>
              <a:defRPr/>
            </a:pPr>
            <a:r>
              <a:rPr lang="en-US" sz="1200" dirty="0" smtClean="0"/>
              <a:t>Dementia</a:t>
            </a:r>
          </a:p>
          <a:p>
            <a:pPr marL="640080" lvl="1" indent="-274320" eaLnBrk="1" fontAlgn="auto" hangingPunct="1">
              <a:spcAft>
                <a:spcPts val="0"/>
              </a:spcAft>
              <a:buFont typeface="Wingdings 2"/>
              <a:buChar char=""/>
              <a:defRPr/>
            </a:pPr>
            <a:r>
              <a:rPr lang="en-US" sz="1200" dirty="0" smtClean="0"/>
              <a:t>Low ADL</a:t>
            </a:r>
          </a:p>
          <a:p>
            <a:pPr marL="640080" lvl="1" indent="-274320" eaLnBrk="1" fontAlgn="auto" hangingPunct="1">
              <a:spcAft>
                <a:spcPts val="0"/>
              </a:spcAft>
              <a:buFont typeface="Wingdings 2"/>
              <a:buChar char=""/>
              <a:defRPr/>
            </a:pPr>
            <a:r>
              <a:rPr lang="en-US" sz="1200" dirty="0" smtClean="0"/>
              <a:t>MOVE!</a:t>
            </a:r>
          </a:p>
          <a:p>
            <a:pPr marL="640080" lvl="1" indent="-274320" eaLnBrk="1" fontAlgn="auto" hangingPunct="1">
              <a:spcAft>
                <a:spcPts val="0"/>
              </a:spcAft>
              <a:buFont typeface="Wingdings 2"/>
              <a:buChar char=""/>
              <a:defRPr/>
            </a:pPr>
            <a:r>
              <a:rPr lang="en-US" sz="1200" dirty="0" smtClean="0"/>
              <a:t>Smoking Cessation</a:t>
            </a:r>
          </a:p>
          <a:p>
            <a:pPr marL="640080" lvl="1" indent="-274320" eaLnBrk="1" fontAlgn="auto" hangingPunct="1">
              <a:spcAft>
                <a:spcPts val="0"/>
              </a:spcAft>
              <a:buFont typeface="Wingdings 2"/>
              <a:buChar char=""/>
              <a:defRPr/>
            </a:pPr>
            <a:r>
              <a:rPr lang="en-US" sz="1200" dirty="0" smtClean="0"/>
              <a:t>Substance Abuse</a:t>
            </a:r>
          </a:p>
          <a:p>
            <a:pPr marL="320040" indent="-320040" eaLnBrk="1" fontAlgn="auto" hangingPunct="1">
              <a:spcAft>
                <a:spcPts val="0"/>
              </a:spcAft>
              <a:buFont typeface="Wingdings"/>
              <a:buChar char=""/>
              <a:defRPr/>
            </a:pPr>
            <a:r>
              <a:rPr lang="en-US" sz="1200" dirty="0" smtClean="0"/>
              <a:t>Daily monitoring</a:t>
            </a:r>
          </a:p>
          <a:p>
            <a:pPr marL="320040" indent="-320040" eaLnBrk="1" fontAlgn="auto" hangingPunct="1">
              <a:spcAft>
                <a:spcPts val="0"/>
              </a:spcAft>
              <a:buFont typeface="Wingdings"/>
              <a:buChar char=""/>
              <a:defRPr/>
            </a:pPr>
            <a:r>
              <a:rPr lang="en-US" sz="1200" dirty="0" smtClean="0"/>
              <a:t>Easy to use and transport</a:t>
            </a:r>
          </a:p>
          <a:p>
            <a:pPr marL="320040" indent="-320040" eaLnBrk="1" fontAlgn="auto" hangingPunct="1">
              <a:spcAft>
                <a:spcPts val="0"/>
              </a:spcAft>
              <a:buFont typeface="Wingdings"/>
              <a:buChar char=""/>
              <a:defRPr/>
            </a:pPr>
            <a:r>
              <a:rPr lang="en-US" sz="1200" dirty="0" smtClean="0"/>
              <a:t>Interactive Voice Response </a:t>
            </a:r>
          </a:p>
        </p:txBody>
      </p:sp>
      <p:pic>
        <p:nvPicPr>
          <p:cNvPr id="1026" name="Picture 2" descr="http://www.cardiocom.com/images/cf.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3849" y="1752600"/>
            <a:ext cx="2828925" cy="2095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tmocache.com/content/dam/tmo/en-p/cell-phones/apple-iphone-6/space-gray/stills/browse-apple-iphone-6-space-gray.jpg/jcr:content/renditions/cq5dam.web.280.28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5399" y="1752600"/>
            <a:ext cx="2819400" cy="2819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Users\VHACLEMelnyP\AppData\Local\Microsoft\Windows\Temporary Internet Files\Content.IE5\RIZEPOOO\17117-illustration-of-a-laptop-computer-pv[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29200" y="4572000"/>
            <a:ext cx="2808916" cy="166052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txBox="1">
            <a:spLocks/>
          </p:cNvSpPr>
          <p:nvPr/>
        </p:nvSpPr>
        <p:spPr>
          <a:xfrm>
            <a:off x="661495" y="258656"/>
            <a:ext cx="77724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00B050"/>
                </a:solidFill>
                <a:effectLst/>
                <a:uLnTx/>
                <a:uFillTx/>
                <a:latin typeface="+mj-lt"/>
                <a:ea typeface="+mj-ea"/>
                <a:cs typeface="+mj-cs"/>
              </a:rPr>
              <a:t>Cleveland</a:t>
            </a:r>
            <a:r>
              <a:rPr kumimoji="0" lang="en-US" sz="3200" b="1" i="0" u="none" strike="noStrike" kern="0" cap="none" spc="0" normalizeH="0" noProof="0" dirty="0" smtClean="0">
                <a:ln>
                  <a:noFill/>
                </a:ln>
                <a:solidFill>
                  <a:srgbClr val="00B050"/>
                </a:solidFill>
                <a:effectLst/>
                <a:uLnTx/>
                <a:uFillTx/>
                <a:latin typeface="+mj-lt"/>
                <a:ea typeface="+mj-ea"/>
                <a:cs typeface="+mj-cs"/>
              </a:rPr>
              <a:t> VAMC</a:t>
            </a:r>
          </a:p>
          <a:p>
            <a:pPr marL="0" marR="0" lvl="0" indent="0" algn="l" defTabSz="914400" rtl="0" eaLnBrk="0" fontAlgn="base" latinLnBrk="0" hangingPunct="0">
              <a:lnSpc>
                <a:spcPct val="100000"/>
              </a:lnSpc>
              <a:spcBef>
                <a:spcPct val="0"/>
              </a:spcBef>
              <a:spcAft>
                <a:spcPct val="0"/>
              </a:spcAft>
              <a:buClrTx/>
              <a:buSzTx/>
              <a:buFontTx/>
              <a:buNone/>
              <a:tabLst/>
              <a:defRPr/>
            </a:pPr>
            <a:r>
              <a:rPr lang="en-US" sz="3200" b="1" kern="0" baseline="0" dirty="0" smtClean="0">
                <a:solidFill>
                  <a:srgbClr val="00B050"/>
                </a:solidFill>
                <a:latin typeface="+mj-lt"/>
                <a:ea typeface="+mj-ea"/>
                <a:cs typeface="+mj-cs"/>
              </a:rPr>
              <a:t>Home Telehealth</a:t>
            </a:r>
            <a:endParaRPr kumimoji="0" lang="en-US" sz="3200" b="1" i="0" u="none" strike="noStrike" kern="0" cap="none" spc="0" normalizeH="0" baseline="0" noProof="0" dirty="0">
              <a:ln>
                <a:noFill/>
              </a:ln>
              <a:solidFill>
                <a:srgbClr val="00B050"/>
              </a:solidFill>
              <a:effectLst/>
              <a:uLnTx/>
              <a:uFillTx/>
              <a:latin typeface="+mj-lt"/>
              <a:ea typeface="+mj-ea"/>
              <a:cs typeface="+mj-cs"/>
            </a:endParaRPr>
          </a:p>
        </p:txBody>
      </p:sp>
    </p:spTree>
    <p:extLst>
      <p:ext uri="{BB962C8B-B14F-4D97-AF65-F5344CB8AC3E}">
        <p14:creationId xmlns:p14="http://schemas.microsoft.com/office/powerpoint/2010/main" val="12195530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Slide Number Placeholder 4"/>
          <p:cNvSpPr>
            <a:spLocks noGrp="1"/>
          </p:cNvSpPr>
          <p:nvPr>
            <p:ph type="sldNum" sz="quarter" idx="12"/>
          </p:nvPr>
        </p:nvSpPr>
        <p:spPr/>
        <p:txBody>
          <a:bodyPr/>
          <a:lstStyle/>
          <a:p>
            <a:pPr>
              <a:defRPr/>
            </a:pPr>
            <a:fld id="{01144A8C-2A47-40F8-B539-EBFA5D49600A}" type="slidenum">
              <a:rPr lang="en-US" altLang="en-US" smtClean="0"/>
              <a:pPr>
                <a:defRPr/>
              </a:pPr>
              <a:t>15</a:t>
            </a:fld>
            <a:endParaRPr lang="en-US" altLang="en-US" b="0"/>
          </a:p>
        </p:txBody>
      </p:sp>
      <p:sp>
        <p:nvSpPr>
          <p:cNvPr id="6" name="Footer Placeholder 5"/>
          <p:cNvSpPr>
            <a:spLocks noGrp="1"/>
          </p:cNvSpPr>
          <p:nvPr>
            <p:ph type="ftr" sz="quarter" idx="11"/>
          </p:nvPr>
        </p:nvSpPr>
        <p:spPr/>
        <p:txBody>
          <a:bodyPr/>
          <a:lstStyle/>
          <a:p>
            <a:pPr>
              <a:defRPr/>
            </a:pPr>
            <a:r>
              <a:rPr lang="en-US" smtClean="0"/>
              <a:t>Confidential</a:t>
            </a:r>
            <a:endParaRPr lang="en-US"/>
          </a:p>
        </p:txBody>
      </p:sp>
      <p:sp>
        <p:nvSpPr>
          <p:cNvPr id="50" name="Title 1"/>
          <p:cNvSpPr txBox="1">
            <a:spLocks/>
          </p:cNvSpPr>
          <p:nvPr/>
        </p:nvSpPr>
        <p:spPr>
          <a:xfrm>
            <a:off x="661495" y="258656"/>
            <a:ext cx="77724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00B050"/>
                </a:solidFill>
                <a:effectLst/>
                <a:uLnTx/>
                <a:uFillTx/>
                <a:latin typeface="+mj-lt"/>
                <a:ea typeface="+mj-ea"/>
                <a:cs typeface="+mj-cs"/>
              </a:rPr>
              <a:t>Cleveland</a:t>
            </a:r>
            <a:r>
              <a:rPr kumimoji="0" lang="en-US" sz="3200" b="1" i="0" u="none" strike="noStrike" kern="0" cap="none" spc="0" normalizeH="0" noProof="0" dirty="0" smtClean="0">
                <a:ln>
                  <a:noFill/>
                </a:ln>
                <a:solidFill>
                  <a:srgbClr val="00B050"/>
                </a:solidFill>
                <a:effectLst/>
                <a:uLnTx/>
                <a:uFillTx/>
                <a:latin typeface="+mj-lt"/>
                <a:ea typeface="+mj-ea"/>
                <a:cs typeface="+mj-cs"/>
              </a:rPr>
              <a:t> VAMC</a:t>
            </a:r>
          </a:p>
          <a:p>
            <a:pPr marL="0" marR="0" lvl="0" indent="0" algn="l" defTabSz="914400" rtl="0" eaLnBrk="0" fontAlgn="base" latinLnBrk="0" hangingPunct="0">
              <a:lnSpc>
                <a:spcPct val="100000"/>
              </a:lnSpc>
              <a:spcBef>
                <a:spcPct val="0"/>
              </a:spcBef>
              <a:spcAft>
                <a:spcPct val="0"/>
              </a:spcAft>
              <a:buClrTx/>
              <a:buSzTx/>
              <a:buFontTx/>
              <a:buNone/>
              <a:tabLst/>
              <a:defRPr/>
            </a:pPr>
            <a:r>
              <a:rPr lang="en-US" sz="3200" b="1" kern="0" baseline="0" dirty="0" smtClean="0">
                <a:solidFill>
                  <a:srgbClr val="00B050"/>
                </a:solidFill>
                <a:latin typeface="+mj-lt"/>
                <a:ea typeface="+mj-ea"/>
                <a:cs typeface="+mj-cs"/>
              </a:rPr>
              <a:t>Clinical Video Telehealth</a:t>
            </a:r>
            <a:endParaRPr kumimoji="0" lang="en-US" sz="3200" b="1" i="0" u="none" strike="noStrike" kern="0" cap="none" spc="0" normalizeH="0" baseline="0" noProof="0" dirty="0">
              <a:ln>
                <a:noFill/>
              </a:ln>
              <a:solidFill>
                <a:srgbClr val="00B050"/>
              </a:solidFill>
              <a:effectLst/>
              <a:uLnTx/>
              <a:uFillTx/>
              <a:latin typeface="+mj-lt"/>
              <a:ea typeface="+mj-ea"/>
              <a:cs typeface="+mj-cs"/>
            </a:endParaRPr>
          </a:p>
        </p:txBody>
      </p:sp>
      <p:graphicFrame>
        <p:nvGraphicFramePr>
          <p:cNvPr id="8" name="Chart 7"/>
          <p:cNvGraphicFramePr>
            <a:graphicFrameLocks/>
          </p:cNvGraphicFramePr>
          <p:nvPr>
            <p:extLst>
              <p:ext uri="{D42A27DB-BD31-4B8C-83A1-F6EECF244321}">
                <p14:modId xmlns:p14="http://schemas.microsoft.com/office/powerpoint/2010/main" val="1525281161"/>
              </p:ext>
            </p:extLst>
          </p:nvPr>
        </p:nvGraphicFramePr>
        <p:xfrm>
          <a:off x="60033" y="1401656"/>
          <a:ext cx="8975324" cy="530024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457593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Content Placeholder 2"/>
          <p:cNvSpPr>
            <a:spLocks noGrp="1"/>
          </p:cNvSpPr>
          <p:nvPr>
            <p:ph sz="quarter" idx="1"/>
          </p:nvPr>
        </p:nvSpPr>
        <p:spPr>
          <a:xfrm>
            <a:off x="0" y="1524000"/>
            <a:ext cx="3577701" cy="4530571"/>
          </a:xfrm>
        </p:spPr>
        <p:txBody>
          <a:bodyPr/>
          <a:lstStyle/>
          <a:p>
            <a:pPr lvl="1">
              <a:lnSpc>
                <a:spcPct val="150000"/>
              </a:lnSpc>
              <a:buFont typeface="Wingdings" pitchFamily="2" charset="2"/>
              <a:buChar char="§"/>
            </a:pPr>
            <a:r>
              <a:rPr lang="en-US" sz="1600" dirty="0" smtClean="0"/>
              <a:t>Tele-Nutrition</a:t>
            </a:r>
          </a:p>
          <a:p>
            <a:pPr lvl="1">
              <a:lnSpc>
                <a:spcPct val="150000"/>
              </a:lnSpc>
              <a:buFont typeface="Wingdings" pitchFamily="2" charset="2"/>
              <a:buChar char="§"/>
            </a:pPr>
            <a:r>
              <a:rPr lang="en-US" sz="1600" dirty="0" smtClean="0"/>
              <a:t>Tele-Traumatic Brain Injury</a:t>
            </a:r>
          </a:p>
          <a:p>
            <a:pPr lvl="1">
              <a:lnSpc>
                <a:spcPct val="150000"/>
              </a:lnSpc>
              <a:buFont typeface="Wingdings" pitchFamily="2" charset="2"/>
              <a:buChar char="§"/>
            </a:pPr>
            <a:r>
              <a:rPr lang="en-US" sz="1600" dirty="0" smtClean="0"/>
              <a:t>Tele-Audiology</a:t>
            </a:r>
          </a:p>
          <a:p>
            <a:pPr lvl="1">
              <a:lnSpc>
                <a:spcPct val="150000"/>
              </a:lnSpc>
              <a:buFont typeface="Wingdings" pitchFamily="2" charset="2"/>
              <a:buChar char="§"/>
            </a:pPr>
            <a:r>
              <a:rPr lang="en-US" sz="1600" dirty="0" smtClean="0"/>
              <a:t>Tele-Speech Pathology</a:t>
            </a:r>
          </a:p>
          <a:p>
            <a:pPr lvl="1">
              <a:lnSpc>
                <a:spcPct val="150000"/>
              </a:lnSpc>
              <a:buFont typeface="Wingdings" pitchFamily="2" charset="2"/>
              <a:buChar char="§"/>
            </a:pPr>
            <a:r>
              <a:rPr lang="en-US" sz="1600" dirty="0" smtClean="0"/>
              <a:t>Tele-Physical Therapy</a:t>
            </a:r>
          </a:p>
          <a:p>
            <a:pPr lvl="1">
              <a:lnSpc>
                <a:spcPct val="150000"/>
              </a:lnSpc>
              <a:buFont typeface="Wingdings" pitchFamily="2" charset="2"/>
              <a:buChar char="§"/>
            </a:pPr>
            <a:r>
              <a:rPr lang="en-US" sz="1600" dirty="0" smtClean="0"/>
              <a:t>Tele-Occupational Therapy</a:t>
            </a:r>
          </a:p>
          <a:p>
            <a:pPr lvl="1">
              <a:lnSpc>
                <a:spcPct val="150000"/>
              </a:lnSpc>
              <a:buFont typeface="Wingdings" pitchFamily="2" charset="2"/>
              <a:buChar char="§"/>
            </a:pPr>
            <a:r>
              <a:rPr lang="en-US" sz="1600" dirty="0" smtClean="0"/>
              <a:t>Tele-Blind Rehab</a:t>
            </a:r>
          </a:p>
          <a:p>
            <a:pPr lvl="1">
              <a:lnSpc>
                <a:spcPct val="150000"/>
              </a:lnSpc>
              <a:buFont typeface="Wingdings" pitchFamily="2" charset="2"/>
              <a:buChar char="§"/>
            </a:pPr>
            <a:r>
              <a:rPr lang="en-US" sz="1600" dirty="0" smtClean="0"/>
              <a:t>Tele-Spinal Cord Injury</a:t>
            </a:r>
          </a:p>
          <a:p>
            <a:pPr lvl="1">
              <a:lnSpc>
                <a:spcPct val="150000"/>
              </a:lnSpc>
              <a:buFont typeface="Wingdings" pitchFamily="2" charset="2"/>
              <a:buChar char="§"/>
            </a:pPr>
            <a:r>
              <a:rPr lang="en-US" sz="1600" dirty="0" smtClean="0"/>
              <a:t>Tele-Amputation</a:t>
            </a:r>
          </a:p>
          <a:p>
            <a:pPr lvl="1">
              <a:lnSpc>
                <a:spcPct val="150000"/>
              </a:lnSpc>
              <a:buFont typeface="Wingdings" pitchFamily="2" charset="2"/>
              <a:buChar char="§"/>
            </a:pPr>
            <a:r>
              <a:rPr lang="en-US" sz="1600" dirty="0" smtClean="0"/>
              <a:t>Tele-Urology</a:t>
            </a:r>
          </a:p>
        </p:txBody>
      </p:sp>
      <p:sp>
        <p:nvSpPr>
          <p:cNvPr id="61444" name="Content Placeholder 4"/>
          <p:cNvSpPr>
            <a:spLocks noGrp="1"/>
          </p:cNvSpPr>
          <p:nvPr>
            <p:ph sz="quarter" idx="2"/>
          </p:nvPr>
        </p:nvSpPr>
        <p:spPr>
          <a:xfrm>
            <a:off x="3048000" y="1524000"/>
            <a:ext cx="3379433" cy="4637103"/>
          </a:xfrm>
        </p:spPr>
        <p:txBody>
          <a:bodyPr/>
          <a:lstStyle/>
          <a:p>
            <a:pPr lvl="1">
              <a:lnSpc>
                <a:spcPct val="150000"/>
              </a:lnSpc>
              <a:spcBef>
                <a:spcPts val="0"/>
              </a:spcBef>
              <a:buFont typeface="Wingdings" pitchFamily="2" charset="2"/>
              <a:buChar char="§"/>
            </a:pPr>
            <a:r>
              <a:rPr lang="en-US" sz="1600" dirty="0" smtClean="0"/>
              <a:t>Tele-Diabetes</a:t>
            </a:r>
          </a:p>
          <a:p>
            <a:pPr lvl="1">
              <a:lnSpc>
                <a:spcPct val="150000"/>
              </a:lnSpc>
              <a:spcBef>
                <a:spcPts val="0"/>
              </a:spcBef>
              <a:buFont typeface="Wingdings" pitchFamily="2" charset="2"/>
              <a:buChar char="§"/>
            </a:pPr>
            <a:r>
              <a:rPr lang="en-US" sz="1600" dirty="0" smtClean="0"/>
              <a:t>Tele-Gastroenterology</a:t>
            </a:r>
          </a:p>
          <a:p>
            <a:pPr lvl="1">
              <a:lnSpc>
                <a:spcPct val="150000"/>
              </a:lnSpc>
              <a:spcBef>
                <a:spcPts val="0"/>
              </a:spcBef>
              <a:buFont typeface="Wingdings" pitchFamily="2" charset="2"/>
              <a:buChar char="§"/>
            </a:pPr>
            <a:r>
              <a:rPr lang="en-US" sz="1600" dirty="0" smtClean="0"/>
              <a:t>Tele-Pulmonary</a:t>
            </a:r>
          </a:p>
          <a:p>
            <a:pPr lvl="1">
              <a:lnSpc>
                <a:spcPct val="150000"/>
              </a:lnSpc>
              <a:spcBef>
                <a:spcPts val="0"/>
              </a:spcBef>
              <a:buFont typeface="Wingdings" pitchFamily="2" charset="2"/>
              <a:buChar char="§"/>
            </a:pPr>
            <a:r>
              <a:rPr lang="en-US" sz="1600" dirty="0" smtClean="0"/>
              <a:t>Tele-Nephrology</a:t>
            </a:r>
          </a:p>
          <a:p>
            <a:pPr lvl="1">
              <a:lnSpc>
                <a:spcPct val="150000"/>
              </a:lnSpc>
              <a:spcBef>
                <a:spcPts val="0"/>
              </a:spcBef>
              <a:buFont typeface="Wingdings" pitchFamily="2" charset="2"/>
              <a:buChar char="§"/>
            </a:pPr>
            <a:r>
              <a:rPr lang="en-US" sz="1600" dirty="0" smtClean="0"/>
              <a:t>Tele-Neurology</a:t>
            </a:r>
          </a:p>
          <a:p>
            <a:pPr lvl="1">
              <a:lnSpc>
                <a:spcPct val="150000"/>
              </a:lnSpc>
              <a:spcBef>
                <a:spcPts val="0"/>
              </a:spcBef>
              <a:buFont typeface="Wingdings" pitchFamily="2" charset="2"/>
              <a:buChar char="§"/>
            </a:pPr>
            <a:r>
              <a:rPr lang="en-US" sz="1600" dirty="0" smtClean="0"/>
              <a:t>Tele-Primary Care</a:t>
            </a:r>
          </a:p>
          <a:p>
            <a:pPr lvl="1">
              <a:lnSpc>
                <a:spcPct val="150000"/>
              </a:lnSpc>
              <a:spcBef>
                <a:spcPts val="0"/>
              </a:spcBef>
              <a:buFont typeface="Wingdings" pitchFamily="2" charset="2"/>
              <a:buChar char="§"/>
            </a:pPr>
            <a:r>
              <a:rPr lang="en-US" sz="1600" dirty="0" smtClean="0"/>
              <a:t>Tele-Genomic Medicine</a:t>
            </a:r>
          </a:p>
          <a:p>
            <a:pPr lvl="1">
              <a:lnSpc>
                <a:spcPct val="150000"/>
              </a:lnSpc>
              <a:spcBef>
                <a:spcPts val="0"/>
              </a:spcBef>
              <a:buFont typeface="Wingdings" pitchFamily="2" charset="2"/>
              <a:buChar char="§"/>
            </a:pPr>
            <a:r>
              <a:rPr lang="en-US" sz="1600" dirty="0" smtClean="0"/>
              <a:t>Tele-MOVE!</a:t>
            </a:r>
          </a:p>
          <a:p>
            <a:pPr lvl="1">
              <a:lnSpc>
                <a:spcPct val="150000"/>
              </a:lnSpc>
              <a:spcBef>
                <a:spcPts val="0"/>
              </a:spcBef>
              <a:buFont typeface="Wingdings" pitchFamily="2" charset="2"/>
              <a:buChar char="§"/>
            </a:pPr>
            <a:r>
              <a:rPr lang="en-US" sz="1600" dirty="0" smtClean="0"/>
              <a:t>Tele-Surgery</a:t>
            </a:r>
          </a:p>
          <a:p>
            <a:pPr lvl="1">
              <a:lnSpc>
                <a:spcPct val="150000"/>
              </a:lnSpc>
              <a:spcBef>
                <a:spcPts val="0"/>
              </a:spcBef>
              <a:buFont typeface="Wingdings" pitchFamily="2" charset="2"/>
              <a:buChar char="§"/>
            </a:pPr>
            <a:r>
              <a:rPr lang="en-US" sz="1600" dirty="0" smtClean="0"/>
              <a:t>Tele-Prosthetics</a:t>
            </a:r>
          </a:p>
          <a:p>
            <a:pPr lvl="1">
              <a:lnSpc>
                <a:spcPct val="150000"/>
              </a:lnSpc>
              <a:spcBef>
                <a:spcPts val="0"/>
              </a:spcBef>
              <a:buFont typeface="Wingdings" pitchFamily="2" charset="2"/>
              <a:buChar char="§"/>
            </a:pPr>
            <a:r>
              <a:rPr lang="en-US" sz="1600" dirty="0" smtClean="0"/>
              <a:t>Tele-Pharmacy</a:t>
            </a:r>
          </a:p>
          <a:p>
            <a:pPr lvl="1">
              <a:lnSpc>
                <a:spcPct val="150000"/>
              </a:lnSpc>
              <a:spcBef>
                <a:spcPts val="0"/>
              </a:spcBef>
              <a:buFont typeface="Wingdings" pitchFamily="2" charset="2"/>
              <a:buChar char="§"/>
            </a:pPr>
            <a:endParaRPr lang="en-US" sz="1600" dirty="0" smtClean="0"/>
          </a:p>
          <a:p>
            <a:pPr marL="366713" lvl="1" indent="0">
              <a:lnSpc>
                <a:spcPct val="150000"/>
              </a:lnSpc>
              <a:spcBef>
                <a:spcPts val="0"/>
              </a:spcBef>
              <a:buNone/>
            </a:pPr>
            <a:endParaRPr lang="en-US" sz="1600" dirty="0" smtClean="0"/>
          </a:p>
        </p:txBody>
      </p:sp>
      <p:sp>
        <p:nvSpPr>
          <p:cNvPr id="6" name="Content Placeholder 4"/>
          <p:cNvSpPr txBox="1">
            <a:spLocks/>
          </p:cNvSpPr>
          <p:nvPr/>
        </p:nvSpPr>
        <p:spPr bwMode="auto">
          <a:xfrm>
            <a:off x="5840730" y="1524000"/>
            <a:ext cx="3116839" cy="473475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8CDD7"/>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C0BEAF"/>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lvl="1">
              <a:lnSpc>
                <a:spcPct val="150000"/>
              </a:lnSpc>
              <a:spcBef>
                <a:spcPts val="0"/>
              </a:spcBef>
              <a:buFont typeface="Wingdings" pitchFamily="2" charset="2"/>
              <a:buChar char="§"/>
            </a:pPr>
            <a:r>
              <a:rPr lang="en-US" sz="1600" dirty="0" smtClean="0"/>
              <a:t>Tele-Pain Medicine</a:t>
            </a:r>
          </a:p>
          <a:p>
            <a:pPr lvl="1">
              <a:lnSpc>
                <a:spcPct val="150000"/>
              </a:lnSpc>
              <a:spcBef>
                <a:spcPts val="0"/>
              </a:spcBef>
              <a:buFont typeface="Wingdings" pitchFamily="2" charset="2"/>
              <a:buChar char="§"/>
            </a:pPr>
            <a:r>
              <a:rPr lang="en-US" sz="1600" dirty="0" smtClean="0"/>
              <a:t>Tele-Mental Health</a:t>
            </a:r>
          </a:p>
          <a:p>
            <a:pPr lvl="1">
              <a:lnSpc>
                <a:spcPct val="150000"/>
              </a:lnSpc>
              <a:spcBef>
                <a:spcPts val="0"/>
              </a:spcBef>
              <a:buFont typeface="Wingdings" pitchFamily="2" charset="2"/>
              <a:buChar char="§"/>
            </a:pPr>
            <a:r>
              <a:rPr lang="en-US" sz="1600" dirty="0" smtClean="0"/>
              <a:t>Tele-Substance Abuse</a:t>
            </a:r>
          </a:p>
          <a:p>
            <a:pPr lvl="1">
              <a:lnSpc>
                <a:spcPct val="150000"/>
              </a:lnSpc>
              <a:spcBef>
                <a:spcPts val="0"/>
              </a:spcBef>
              <a:buFont typeface="Wingdings" pitchFamily="2" charset="2"/>
              <a:buChar char="§"/>
            </a:pPr>
            <a:r>
              <a:rPr lang="en-US" sz="1600" dirty="0" smtClean="0"/>
              <a:t>Tele-HUD/VASH</a:t>
            </a:r>
          </a:p>
          <a:p>
            <a:pPr lvl="1">
              <a:lnSpc>
                <a:spcPct val="150000"/>
              </a:lnSpc>
              <a:spcBef>
                <a:spcPts val="0"/>
              </a:spcBef>
              <a:buFont typeface="Wingdings" pitchFamily="2" charset="2"/>
              <a:buChar char="§"/>
            </a:pPr>
            <a:r>
              <a:rPr lang="en-US" sz="1600" dirty="0" smtClean="0"/>
              <a:t>Tele-PTSD</a:t>
            </a:r>
          </a:p>
          <a:p>
            <a:pPr lvl="1">
              <a:lnSpc>
                <a:spcPct val="150000"/>
              </a:lnSpc>
              <a:spcBef>
                <a:spcPts val="0"/>
              </a:spcBef>
              <a:buFont typeface="Wingdings" pitchFamily="2" charset="2"/>
              <a:buChar char="§"/>
            </a:pPr>
            <a:r>
              <a:rPr lang="en-US" sz="1600" dirty="0" smtClean="0"/>
              <a:t>Tele-PRRC</a:t>
            </a:r>
          </a:p>
          <a:p>
            <a:pPr lvl="1">
              <a:lnSpc>
                <a:spcPct val="150000"/>
              </a:lnSpc>
              <a:spcBef>
                <a:spcPts val="0"/>
              </a:spcBef>
              <a:buFont typeface="Wingdings" pitchFamily="2" charset="2"/>
              <a:buChar char="§"/>
            </a:pPr>
            <a:r>
              <a:rPr lang="en-US" sz="1600" dirty="0" smtClean="0"/>
              <a:t>Tele-Justice Outreach</a:t>
            </a:r>
          </a:p>
          <a:p>
            <a:pPr lvl="1">
              <a:lnSpc>
                <a:spcPct val="150000"/>
              </a:lnSpc>
              <a:spcBef>
                <a:spcPts val="0"/>
              </a:spcBef>
              <a:buFont typeface="Wingdings" pitchFamily="2" charset="2"/>
              <a:buChar char="§"/>
            </a:pPr>
            <a:r>
              <a:rPr lang="en-US" sz="1600" dirty="0" smtClean="0"/>
              <a:t>Tele-Physical Medicine</a:t>
            </a:r>
          </a:p>
          <a:p>
            <a:pPr lvl="1">
              <a:lnSpc>
                <a:spcPct val="150000"/>
              </a:lnSpc>
              <a:spcBef>
                <a:spcPts val="0"/>
              </a:spcBef>
              <a:buFont typeface="Wingdings" pitchFamily="2" charset="2"/>
              <a:buChar char="§"/>
            </a:pPr>
            <a:r>
              <a:rPr lang="en-US" sz="1600" dirty="0" smtClean="0"/>
              <a:t>Tele-Cardiology</a:t>
            </a:r>
          </a:p>
          <a:p>
            <a:pPr lvl="1">
              <a:lnSpc>
                <a:spcPct val="150000"/>
              </a:lnSpc>
              <a:spcBef>
                <a:spcPts val="0"/>
              </a:spcBef>
              <a:buFont typeface="Wingdings" pitchFamily="2" charset="2"/>
              <a:buChar char="§"/>
            </a:pPr>
            <a:r>
              <a:rPr lang="en-US" sz="1600" dirty="0" smtClean="0"/>
              <a:t>Tele-Orthotics</a:t>
            </a:r>
          </a:p>
          <a:p>
            <a:pPr lvl="1">
              <a:lnSpc>
                <a:spcPct val="150000"/>
              </a:lnSpc>
              <a:spcBef>
                <a:spcPts val="0"/>
              </a:spcBef>
              <a:buFont typeface="Wingdings" pitchFamily="2" charset="2"/>
              <a:buChar char="§"/>
            </a:pPr>
            <a:r>
              <a:rPr lang="en-US" sz="1600" dirty="0" smtClean="0"/>
              <a:t>Tele-Healthy Cooking</a:t>
            </a:r>
            <a:endParaRPr lang="en-US" sz="1600" dirty="0"/>
          </a:p>
          <a:p>
            <a:pPr lvl="1">
              <a:lnSpc>
                <a:spcPct val="150000"/>
              </a:lnSpc>
              <a:spcBef>
                <a:spcPts val="0"/>
              </a:spcBef>
              <a:buFont typeface="Wingdings" pitchFamily="2" charset="2"/>
              <a:buChar char="§"/>
            </a:pPr>
            <a:endParaRPr lang="en-US" sz="1600" dirty="0"/>
          </a:p>
          <a:p>
            <a:pPr lvl="1">
              <a:lnSpc>
                <a:spcPct val="150000"/>
              </a:lnSpc>
              <a:spcBef>
                <a:spcPts val="0"/>
              </a:spcBef>
              <a:buFont typeface="Wingdings" pitchFamily="2" charset="2"/>
              <a:buChar char="§"/>
            </a:pPr>
            <a:endParaRPr lang="en-US" sz="1600" dirty="0" smtClean="0"/>
          </a:p>
          <a:p>
            <a:pPr lvl="1">
              <a:lnSpc>
                <a:spcPct val="150000"/>
              </a:lnSpc>
              <a:spcBef>
                <a:spcPts val="0"/>
              </a:spcBef>
              <a:buFont typeface="Wingdings" pitchFamily="2" charset="2"/>
              <a:buChar char="§"/>
            </a:pPr>
            <a:endParaRPr lang="en-US" sz="1600" dirty="0"/>
          </a:p>
          <a:p>
            <a:pPr lvl="1">
              <a:lnSpc>
                <a:spcPct val="150000"/>
              </a:lnSpc>
              <a:spcBef>
                <a:spcPts val="0"/>
              </a:spcBef>
              <a:buFont typeface="Wingdings" pitchFamily="2" charset="2"/>
              <a:buChar char="§"/>
            </a:pPr>
            <a:endParaRPr lang="en-US" sz="1600" dirty="0" smtClean="0"/>
          </a:p>
        </p:txBody>
      </p:sp>
      <p:sp>
        <p:nvSpPr>
          <p:cNvPr id="7" name="Title 1"/>
          <p:cNvSpPr txBox="1">
            <a:spLocks/>
          </p:cNvSpPr>
          <p:nvPr/>
        </p:nvSpPr>
        <p:spPr>
          <a:xfrm>
            <a:off x="661495" y="258656"/>
            <a:ext cx="77724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00B050"/>
                </a:solidFill>
                <a:effectLst/>
                <a:uLnTx/>
                <a:uFillTx/>
                <a:latin typeface="+mj-lt"/>
                <a:ea typeface="+mj-ea"/>
                <a:cs typeface="+mj-cs"/>
              </a:rPr>
              <a:t>Cleveland</a:t>
            </a:r>
            <a:r>
              <a:rPr kumimoji="0" lang="en-US" sz="3200" b="1" i="0" u="none" strike="noStrike" kern="0" cap="none" spc="0" normalizeH="0" noProof="0" dirty="0" smtClean="0">
                <a:ln>
                  <a:noFill/>
                </a:ln>
                <a:solidFill>
                  <a:srgbClr val="00B050"/>
                </a:solidFill>
                <a:effectLst/>
                <a:uLnTx/>
                <a:uFillTx/>
                <a:latin typeface="+mj-lt"/>
                <a:ea typeface="+mj-ea"/>
                <a:cs typeface="+mj-cs"/>
              </a:rPr>
              <a:t> VAMC</a:t>
            </a:r>
          </a:p>
          <a:p>
            <a:pPr marL="0" marR="0" lvl="0" indent="0" algn="l" defTabSz="914400" rtl="0" eaLnBrk="0" fontAlgn="base" latinLnBrk="0" hangingPunct="0">
              <a:lnSpc>
                <a:spcPct val="100000"/>
              </a:lnSpc>
              <a:spcBef>
                <a:spcPct val="0"/>
              </a:spcBef>
              <a:spcAft>
                <a:spcPct val="0"/>
              </a:spcAft>
              <a:buClrTx/>
              <a:buSzTx/>
              <a:buFontTx/>
              <a:buNone/>
              <a:tabLst/>
              <a:defRPr/>
            </a:pPr>
            <a:r>
              <a:rPr lang="en-US" sz="3200" b="1" kern="0" baseline="0" dirty="0" smtClean="0">
                <a:solidFill>
                  <a:srgbClr val="00B050"/>
                </a:solidFill>
                <a:latin typeface="+mj-lt"/>
                <a:ea typeface="+mj-ea"/>
                <a:cs typeface="+mj-cs"/>
              </a:rPr>
              <a:t>Clinical Video Telehealth</a:t>
            </a:r>
            <a:endParaRPr kumimoji="0" lang="en-US" sz="3200" b="1" i="0" u="none" strike="noStrike" kern="0" cap="none" spc="0" normalizeH="0" baseline="0" noProof="0" dirty="0">
              <a:ln>
                <a:noFill/>
              </a:ln>
              <a:solidFill>
                <a:srgbClr val="00B050"/>
              </a:solidFill>
              <a:effectLst/>
              <a:uLnTx/>
              <a:uFillTx/>
              <a:latin typeface="+mj-lt"/>
              <a:ea typeface="+mj-ea"/>
              <a:cs typeface="+mj-cs"/>
            </a:endParaRPr>
          </a:p>
        </p:txBody>
      </p:sp>
    </p:spTree>
    <p:extLst>
      <p:ext uri="{BB962C8B-B14F-4D97-AF65-F5344CB8AC3E}">
        <p14:creationId xmlns:p14="http://schemas.microsoft.com/office/powerpoint/2010/main" val="13093710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Slide Number Placeholder 4"/>
          <p:cNvSpPr>
            <a:spLocks noGrp="1"/>
          </p:cNvSpPr>
          <p:nvPr>
            <p:ph type="sldNum" sz="quarter" idx="12"/>
          </p:nvPr>
        </p:nvSpPr>
        <p:spPr/>
        <p:txBody>
          <a:bodyPr/>
          <a:lstStyle/>
          <a:p>
            <a:pPr>
              <a:defRPr/>
            </a:pPr>
            <a:fld id="{01144A8C-2A47-40F8-B539-EBFA5D49600A}" type="slidenum">
              <a:rPr lang="en-US" altLang="en-US" smtClean="0"/>
              <a:pPr>
                <a:defRPr/>
              </a:pPr>
              <a:t>17</a:t>
            </a:fld>
            <a:endParaRPr lang="en-US" altLang="en-US" b="0"/>
          </a:p>
        </p:txBody>
      </p:sp>
      <p:sp>
        <p:nvSpPr>
          <p:cNvPr id="6" name="Footer Placeholder 5"/>
          <p:cNvSpPr>
            <a:spLocks noGrp="1"/>
          </p:cNvSpPr>
          <p:nvPr>
            <p:ph type="ftr" sz="quarter" idx="11"/>
          </p:nvPr>
        </p:nvSpPr>
        <p:spPr/>
        <p:txBody>
          <a:bodyPr/>
          <a:lstStyle/>
          <a:p>
            <a:pPr>
              <a:defRPr/>
            </a:pPr>
            <a:r>
              <a:rPr lang="en-US" smtClean="0"/>
              <a:t>Confidential</a:t>
            </a:r>
            <a:endParaRPr lang="en-US"/>
          </a:p>
        </p:txBody>
      </p:sp>
      <p:sp>
        <p:nvSpPr>
          <p:cNvPr id="50" name="Title 1"/>
          <p:cNvSpPr txBox="1">
            <a:spLocks/>
          </p:cNvSpPr>
          <p:nvPr/>
        </p:nvSpPr>
        <p:spPr>
          <a:xfrm>
            <a:off x="661495" y="259058"/>
            <a:ext cx="77724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rgbClr val="00B050"/>
                </a:solidFill>
                <a:effectLst/>
                <a:uLnTx/>
                <a:uFillTx/>
                <a:latin typeface="+mj-lt"/>
                <a:ea typeface="+mj-ea"/>
                <a:cs typeface="+mj-cs"/>
              </a:rPr>
              <a:t>Cleveland</a:t>
            </a:r>
            <a:r>
              <a:rPr kumimoji="0" lang="en-US" sz="3200" b="1" i="0" u="none" strike="noStrike" kern="0" cap="none" spc="0" normalizeH="0" noProof="0" dirty="0" smtClean="0">
                <a:ln>
                  <a:noFill/>
                </a:ln>
                <a:solidFill>
                  <a:srgbClr val="00B050"/>
                </a:solidFill>
                <a:effectLst/>
                <a:uLnTx/>
                <a:uFillTx/>
                <a:latin typeface="+mj-lt"/>
                <a:ea typeface="+mj-ea"/>
                <a:cs typeface="+mj-cs"/>
              </a:rPr>
              <a:t> VAMC</a:t>
            </a:r>
          </a:p>
          <a:p>
            <a:pPr marL="0" marR="0" lvl="0" indent="0" algn="l" defTabSz="914400" rtl="0" eaLnBrk="0" fontAlgn="base" latinLnBrk="0" hangingPunct="0">
              <a:lnSpc>
                <a:spcPct val="100000"/>
              </a:lnSpc>
              <a:spcBef>
                <a:spcPct val="0"/>
              </a:spcBef>
              <a:spcAft>
                <a:spcPct val="0"/>
              </a:spcAft>
              <a:buClrTx/>
              <a:buSzTx/>
              <a:buFontTx/>
              <a:buNone/>
              <a:tabLst/>
              <a:defRPr/>
            </a:pPr>
            <a:r>
              <a:rPr lang="en-US" sz="3200" b="1" kern="0" baseline="0" dirty="0" smtClean="0">
                <a:solidFill>
                  <a:srgbClr val="00B050"/>
                </a:solidFill>
                <a:latin typeface="+mj-lt"/>
                <a:ea typeface="+mj-ea"/>
                <a:cs typeface="+mj-cs"/>
              </a:rPr>
              <a:t>Store</a:t>
            </a:r>
            <a:r>
              <a:rPr lang="en-US" sz="3200" b="1" kern="0" dirty="0" smtClean="0">
                <a:solidFill>
                  <a:srgbClr val="00B050"/>
                </a:solidFill>
                <a:latin typeface="+mj-lt"/>
                <a:ea typeface="+mj-ea"/>
                <a:cs typeface="+mj-cs"/>
              </a:rPr>
              <a:t> and Forward</a:t>
            </a:r>
            <a:endParaRPr kumimoji="0" lang="en-US" sz="3200" b="1" i="0" u="none" strike="noStrike" kern="0" cap="none" spc="0" normalizeH="0" baseline="0" noProof="0" dirty="0">
              <a:ln>
                <a:noFill/>
              </a:ln>
              <a:solidFill>
                <a:srgbClr val="00B050"/>
              </a:solidFill>
              <a:effectLst/>
              <a:uLnTx/>
              <a:uFillTx/>
              <a:latin typeface="+mj-lt"/>
              <a:ea typeface="+mj-ea"/>
              <a:cs typeface="+mj-cs"/>
            </a:endParaRPr>
          </a:p>
        </p:txBody>
      </p:sp>
      <p:graphicFrame>
        <p:nvGraphicFramePr>
          <p:cNvPr id="7" name="Chart 6"/>
          <p:cNvGraphicFramePr>
            <a:graphicFrameLocks/>
          </p:cNvGraphicFramePr>
          <p:nvPr>
            <p:extLst>
              <p:ext uri="{D42A27DB-BD31-4B8C-83A1-F6EECF244321}">
                <p14:modId xmlns:p14="http://schemas.microsoft.com/office/powerpoint/2010/main" val="3633583849"/>
              </p:ext>
            </p:extLst>
          </p:nvPr>
        </p:nvGraphicFramePr>
        <p:xfrm>
          <a:off x="204186" y="1401656"/>
          <a:ext cx="8842159" cy="5281474"/>
        </p:xfrm>
        <a:graphic>
          <a:graphicData uri="http://schemas.openxmlformats.org/drawingml/2006/chart">
            <c:chart xmlns:c="http://schemas.openxmlformats.org/drawingml/2006/chart" xmlns:r="http://schemas.openxmlformats.org/officeDocument/2006/relationships" r:id="rId3"/>
          </a:graphicData>
        </a:graphic>
      </p:graphicFrame>
      <p:sp>
        <p:nvSpPr>
          <p:cNvPr id="2" name="Rectangle 1"/>
          <p:cNvSpPr/>
          <p:nvPr/>
        </p:nvSpPr>
        <p:spPr>
          <a:xfrm>
            <a:off x="5586491" y="341193"/>
            <a:ext cx="2847404" cy="978729"/>
          </a:xfrm>
          <a:prstGeom prst="rect">
            <a:avLst/>
          </a:prstGeom>
        </p:spPr>
        <p:txBody>
          <a:bodyPr wrap="square">
            <a:spAutoFit/>
          </a:bodyPr>
          <a:lstStyle/>
          <a:p>
            <a:pPr lvl="2">
              <a:lnSpc>
                <a:spcPct val="90000"/>
              </a:lnSpc>
            </a:pPr>
            <a:r>
              <a:rPr lang="en-US" sz="1600" dirty="0" smtClean="0"/>
              <a:t>Tele-Retinal </a:t>
            </a:r>
            <a:r>
              <a:rPr lang="en-US" sz="1600" dirty="0"/>
              <a:t>Imaging</a:t>
            </a:r>
          </a:p>
          <a:p>
            <a:pPr lvl="2">
              <a:lnSpc>
                <a:spcPct val="90000"/>
              </a:lnSpc>
            </a:pPr>
            <a:r>
              <a:rPr lang="en-US" sz="1600" dirty="0"/>
              <a:t>Tele-Dermatology</a:t>
            </a:r>
          </a:p>
          <a:p>
            <a:pPr lvl="2">
              <a:lnSpc>
                <a:spcPct val="90000"/>
              </a:lnSpc>
            </a:pPr>
            <a:r>
              <a:rPr lang="en-US" sz="1600" dirty="0"/>
              <a:t>Tele-Wound Care</a:t>
            </a:r>
          </a:p>
          <a:p>
            <a:pPr lvl="2">
              <a:lnSpc>
                <a:spcPct val="90000"/>
              </a:lnSpc>
            </a:pPr>
            <a:r>
              <a:rPr lang="en-US" sz="1600" dirty="0"/>
              <a:t>Tele-Spirometry</a:t>
            </a:r>
          </a:p>
        </p:txBody>
      </p:sp>
    </p:spTree>
    <p:extLst>
      <p:ext uri="{BB962C8B-B14F-4D97-AF65-F5344CB8AC3E}">
        <p14:creationId xmlns:p14="http://schemas.microsoft.com/office/powerpoint/2010/main" val="25863142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itle 1"/>
          <p:cNvSpPr>
            <a:spLocks noGrp="1"/>
          </p:cNvSpPr>
          <p:nvPr>
            <p:ph type="title"/>
          </p:nvPr>
        </p:nvSpPr>
        <p:spPr>
          <a:xfrm>
            <a:off x="603771" y="406153"/>
            <a:ext cx="8153400" cy="990600"/>
          </a:xfrm>
        </p:spPr>
        <p:txBody>
          <a:bodyPr/>
          <a:lstStyle/>
          <a:p>
            <a:r>
              <a:rPr lang="en-US" dirty="0" smtClean="0"/>
              <a:t>The Evidence </a:t>
            </a:r>
            <a:r>
              <a:rPr lang="en-US" sz="3500" dirty="0" smtClean="0"/>
              <a:t>(in one slide)</a:t>
            </a:r>
            <a:endParaRPr lang="en-US" sz="3500" dirty="0"/>
          </a:p>
        </p:txBody>
      </p:sp>
      <p:sp>
        <p:nvSpPr>
          <p:cNvPr id="61" name="Content Placeholder 2"/>
          <p:cNvSpPr>
            <a:spLocks noGrp="1"/>
          </p:cNvSpPr>
          <p:nvPr>
            <p:ph sz="quarter" idx="1"/>
          </p:nvPr>
        </p:nvSpPr>
        <p:spPr>
          <a:xfrm>
            <a:off x="612648" y="1600200"/>
            <a:ext cx="8153400" cy="4495800"/>
          </a:xfrm>
        </p:spPr>
        <p:txBody>
          <a:bodyPr/>
          <a:lstStyle/>
          <a:p>
            <a:r>
              <a:rPr lang="en-US" sz="2700" dirty="0" smtClean="0"/>
              <a:t>VA-specific</a:t>
            </a:r>
          </a:p>
          <a:p>
            <a:endParaRPr lang="en-US" sz="1400" dirty="0" smtClean="0"/>
          </a:p>
          <a:p>
            <a:r>
              <a:rPr lang="en-US" sz="2700" dirty="0" smtClean="0"/>
              <a:t>Circumstantial</a:t>
            </a:r>
          </a:p>
          <a:p>
            <a:endParaRPr lang="en-US" sz="1400" dirty="0" smtClean="0"/>
          </a:p>
          <a:p>
            <a:r>
              <a:rPr lang="en-US" sz="2700" dirty="0" smtClean="0"/>
              <a:t>Usually part of a complex intervention</a:t>
            </a:r>
          </a:p>
          <a:p>
            <a:endParaRPr lang="en-US" sz="1400" dirty="0" smtClean="0"/>
          </a:p>
          <a:p>
            <a:r>
              <a:rPr lang="en-US" sz="2700" dirty="0" smtClean="0"/>
              <a:t>Few randomized trials</a:t>
            </a:r>
          </a:p>
          <a:p>
            <a:endParaRPr lang="en-US" sz="1400" dirty="0" smtClean="0"/>
          </a:p>
          <a:p>
            <a:endParaRPr lang="en-US" sz="1400" dirty="0"/>
          </a:p>
          <a:p>
            <a:pPr marL="0" indent="0">
              <a:buNone/>
            </a:pPr>
            <a:r>
              <a:rPr lang="en-US" sz="2700" dirty="0" smtClean="0"/>
              <a:t>	. . .but patients like it</a:t>
            </a:r>
            <a:endParaRPr lang="en-US" sz="2700" dirty="0"/>
          </a:p>
        </p:txBody>
      </p:sp>
      <p:sp>
        <p:nvSpPr>
          <p:cNvPr id="62" name="Footer Placeholder 4"/>
          <p:cNvSpPr>
            <a:spLocks noGrp="1"/>
          </p:cNvSpPr>
          <p:nvPr>
            <p:ph type="ftr" sz="quarter" idx="11"/>
          </p:nvPr>
        </p:nvSpPr>
        <p:spPr>
          <a:xfrm>
            <a:off x="0" y="6483997"/>
            <a:ext cx="9144000" cy="365125"/>
          </a:xfrm>
        </p:spPr>
        <p:txBody>
          <a:bodyPr/>
          <a:lstStyle/>
          <a:p>
            <a:pPr>
              <a:defRPr/>
            </a:pPr>
            <a:r>
              <a:rPr lang="en-US" dirty="0" smtClean="0"/>
              <a:t>Confidential</a:t>
            </a:r>
            <a:endParaRPr lang="en-US" dirty="0"/>
          </a:p>
        </p:txBody>
      </p:sp>
      <p:sp>
        <p:nvSpPr>
          <p:cNvPr id="2" name="Date Placeholder 1"/>
          <p:cNvSpPr>
            <a:spLocks noGrp="1"/>
          </p:cNvSpPr>
          <p:nvPr>
            <p:ph type="dt" sz="half" idx="10"/>
          </p:nvPr>
        </p:nvSpPr>
        <p:spPr/>
        <p:txBody>
          <a:bodyPr/>
          <a:lstStyle/>
          <a:p>
            <a:pPr>
              <a:defRPr/>
            </a:pPr>
            <a:r>
              <a:rPr lang="en-US" smtClean="0"/>
              <a:t>January 23, 2016</a:t>
            </a:r>
            <a:endParaRPr lang="en-US"/>
          </a:p>
        </p:txBody>
      </p:sp>
      <p:sp>
        <p:nvSpPr>
          <p:cNvPr id="3" name="Slide Number Placeholder 2"/>
          <p:cNvSpPr>
            <a:spLocks noGrp="1"/>
          </p:cNvSpPr>
          <p:nvPr>
            <p:ph type="sldNum" sz="quarter" idx="12"/>
          </p:nvPr>
        </p:nvSpPr>
        <p:spPr/>
        <p:txBody>
          <a:bodyPr/>
          <a:lstStyle/>
          <a:p>
            <a:pPr>
              <a:defRPr/>
            </a:pPr>
            <a:fld id="{01144A8C-2A47-40F8-B539-EBFA5D49600A}" type="slidenum">
              <a:rPr lang="en-US" altLang="en-US" smtClean="0"/>
              <a:pPr>
                <a:defRPr/>
              </a:pPr>
              <a:t>18</a:t>
            </a:fld>
            <a:endParaRPr lang="en-US" altLang="en-US" b="0"/>
          </a:p>
        </p:txBody>
      </p:sp>
    </p:spTree>
    <p:extLst>
      <p:ext uri="{BB962C8B-B14F-4D97-AF65-F5344CB8AC3E}">
        <p14:creationId xmlns:p14="http://schemas.microsoft.com/office/powerpoint/2010/main" val="40642011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Footer Placeholder 4"/>
          <p:cNvSpPr>
            <a:spLocks noGrp="1"/>
          </p:cNvSpPr>
          <p:nvPr>
            <p:ph type="ftr" sz="quarter" idx="11"/>
          </p:nvPr>
        </p:nvSpPr>
        <p:spPr>
          <a:xfrm>
            <a:off x="0" y="6483997"/>
            <a:ext cx="9144000" cy="365125"/>
          </a:xfrm>
        </p:spPr>
        <p:txBody>
          <a:bodyPr/>
          <a:lstStyle/>
          <a:p>
            <a:pPr>
              <a:defRPr/>
            </a:pPr>
            <a:r>
              <a:rPr lang="en-US" smtClean="0"/>
              <a:t>Confidential</a:t>
            </a:r>
            <a:endParaRPr lang="en-US" dirty="0"/>
          </a:p>
        </p:txBody>
      </p:sp>
      <p:sp>
        <p:nvSpPr>
          <p:cNvPr id="7" name="Title 1"/>
          <p:cNvSpPr>
            <a:spLocks noGrp="1"/>
          </p:cNvSpPr>
          <p:nvPr>
            <p:ph type="title"/>
          </p:nvPr>
        </p:nvSpPr>
        <p:spPr>
          <a:xfrm>
            <a:off x="612648" y="228600"/>
            <a:ext cx="8153400" cy="990600"/>
          </a:xfrm>
        </p:spPr>
        <p:txBody>
          <a:bodyPr/>
          <a:lstStyle/>
          <a:p>
            <a:r>
              <a:rPr lang="en-US" dirty="0" err="1" smtClean="0"/>
              <a:t>Telehealth</a:t>
            </a:r>
            <a:r>
              <a:rPr lang="en-US" dirty="0" smtClean="0"/>
              <a:t> vs Face-to-Face</a:t>
            </a:r>
            <a:endParaRPr lang="en-US" sz="4000" dirty="0"/>
          </a:p>
        </p:txBody>
      </p:sp>
      <p:sp>
        <p:nvSpPr>
          <p:cNvPr id="8" name="Content Placeholder 2"/>
          <p:cNvSpPr>
            <a:spLocks noGrp="1"/>
          </p:cNvSpPr>
          <p:nvPr>
            <p:ph sz="quarter" idx="1"/>
          </p:nvPr>
        </p:nvSpPr>
        <p:spPr>
          <a:xfrm>
            <a:off x="612648" y="1600200"/>
            <a:ext cx="8455152" cy="4191000"/>
          </a:xfrm>
        </p:spPr>
        <p:txBody>
          <a:bodyPr/>
          <a:lstStyle/>
          <a:p>
            <a:pPr marL="457200" lvl="1" indent="-457200">
              <a:spcBef>
                <a:spcPts val="700"/>
              </a:spcBef>
              <a:buSzPct val="60000"/>
            </a:pPr>
            <a:r>
              <a:rPr lang="en-US" sz="2700" dirty="0" smtClean="0"/>
              <a:t>Cochrane </a:t>
            </a:r>
            <a:r>
              <a:rPr lang="en-US" sz="2700" dirty="0"/>
              <a:t>review 2010</a:t>
            </a:r>
          </a:p>
          <a:p>
            <a:pPr marL="593725" lvl="2" indent="-319088">
              <a:spcBef>
                <a:spcPts val="700"/>
              </a:spcBef>
              <a:buSzPct val="60000"/>
            </a:pPr>
            <a:endParaRPr lang="en-US" sz="1400" dirty="0" smtClean="0"/>
          </a:p>
          <a:p>
            <a:pPr marL="617537" lvl="2" indent="-342900">
              <a:spcBef>
                <a:spcPts val="700"/>
              </a:spcBef>
              <a:buSzPct val="60000"/>
            </a:pPr>
            <a:r>
              <a:rPr lang="en-US" sz="2000" dirty="0" smtClean="0"/>
              <a:t>Little </a:t>
            </a:r>
            <a:r>
              <a:rPr lang="en-US" sz="2000" dirty="0"/>
              <a:t>evidence of clinical benefits </a:t>
            </a:r>
            <a:r>
              <a:rPr lang="en-US" sz="2000" dirty="0" smtClean="0"/>
              <a:t>(</a:t>
            </a:r>
            <a:r>
              <a:rPr lang="en-US" sz="2000" dirty="0"/>
              <a:t>though no clear harms either</a:t>
            </a:r>
            <a:r>
              <a:rPr lang="en-US" sz="2000" dirty="0" smtClean="0"/>
              <a:t>)</a:t>
            </a:r>
          </a:p>
          <a:p>
            <a:pPr marL="593725" lvl="2" indent="-319088">
              <a:spcBef>
                <a:spcPts val="700"/>
              </a:spcBef>
              <a:buSzPct val="60000"/>
            </a:pPr>
            <a:endParaRPr lang="en-US" sz="1400" dirty="0" smtClean="0"/>
          </a:p>
          <a:p>
            <a:pPr marL="617537" lvl="2" indent="-342900">
              <a:spcBef>
                <a:spcPts val="700"/>
              </a:spcBef>
              <a:buSzPct val="60000"/>
            </a:pPr>
            <a:r>
              <a:rPr lang="en-US" sz="2000" dirty="0" smtClean="0"/>
              <a:t>Cost </a:t>
            </a:r>
            <a:r>
              <a:rPr lang="en-US" sz="2000" dirty="0"/>
              <a:t>effectiveness not clear</a:t>
            </a:r>
          </a:p>
          <a:p>
            <a:pPr marL="593725" lvl="2" indent="-319088">
              <a:spcBef>
                <a:spcPts val="700"/>
              </a:spcBef>
              <a:buSzPct val="60000"/>
            </a:pPr>
            <a:endParaRPr lang="en-US" sz="1400" dirty="0" smtClean="0"/>
          </a:p>
          <a:p>
            <a:pPr marL="617537" lvl="2" indent="-342900">
              <a:spcBef>
                <a:spcPts val="700"/>
              </a:spcBef>
              <a:buSzPct val="60000"/>
            </a:pPr>
            <a:r>
              <a:rPr lang="en-US" sz="2000" dirty="0" smtClean="0"/>
              <a:t>Patients </a:t>
            </a:r>
            <a:r>
              <a:rPr lang="en-US" sz="2000" dirty="0"/>
              <a:t>were satisfied</a:t>
            </a:r>
          </a:p>
          <a:p>
            <a:pPr marL="319088" lvl="1" indent="-319088">
              <a:spcBef>
                <a:spcPts val="700"/>
              </a:spcBef>
              <a:buSzPct val="60000"/>
            </a:pPr>
            <a:endParaRPr lang="en-US" sz="1400" dirty="0"/>
          </a:p>
          <a:p>
            <a:pPr marL="617537" lvl="2" indent="-342900">
              <a:spcBef>
                <a:spcPts val="700"/>
              </a:spcBef>
              <a:buSzPct val="60000"/>
            </a:pPr>
            <a:r>
              <a:rPr lang="en-US" sz="2000" dirty="0"/>
              <a:t>. . . But only 7 trials met inclusion criteria (had to compare telemedicine to face-to-face</a:t>
            </a:r>
            <a:r>
              <a:rPr lang="en-US" sz="2000" dirty="0" smtClean="0"/>
              <a:t>)</a:t>
            </a:r>
            <a:endParaRPr lang="en-US" sz="2000" dirty="0"/>
          </a:p>
        </p:txBody>
      </p:sp>
      <p:sp>
        <p:nvSpPr>
          <p:cNvPr id="9" name="Footer Placeholder 4"/>
          <p:cNvSpPr txBox="1">
            <a:spLocks/>
          </p:cNvSpPr>
          <p:nvPr/>
        </p:nvSpPr>
        <p:spPr>
          <a:xfrm>
            <a:off x="0" y="6492875"/>
            <a:ext cx="91440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sz="900" kern="1200">
                <a:solidFill>
                  <a:schemeClr val="tx1"/>
                </a:solidFill>
                <a:latin typeface="Arial" pitchFamily="34" charset="0"/>
                <a:ea typeface="ＭＳ Ｐゴシック" pitchFamily="2" charset="-128"/>
                <a:cs typeface="Arial" pitchFamily="34" charset="0"/>
              </a:defRPr>
            </a:lvl1pPr>
            <a:lvl2pPr marL="457200" algn="l" rtl="0" fontAlgn="base">
              <a:spcBef>
                <a:spcPct val="0"/>
              </a:spcBef>
              <a:spcAft>
                <a:spcPct val="0"/>
              </a:spcAft>
              <a:defRPr kern="1200">
                <a:solidFill>
                  <a:schemeClr val="tx1"/>
                </a:solidFill>
                <a:latin typeface="Calibri" pitchFamily="34" charset="0"/>
                <a:ea typeface="ＭＳ Ｐゴシック" pitchFamily="2" charset="-128"/>
                <a:cs typeface="+mn-cs"/>
              </a:defRPr>
            </a:lvl2pPr>
            <a:lvl3pPr marL="914400" algn="l" rtl="0" fontAlgn="base">
              <a:spcBef>
                <a:spcPct val="0"/>
              </a:spcBef>
              <a:spcAft>
                <a:spcPct val="0"/>
              </a:spcAft>
              <a:defRPr kern="1200">
                <a:solidFill>
                  <a:schemeClr val="tx1"/>
                </a:solidFill>
                <a:latin typeface="Calibri" pitchFamily="34" charset="0"/>
                <a:ea typeface="ＭＳ Ｐゴシック" pitchFamily="2" charset="-128"/>
                <a:cs typeface="+mn-cs"/>
              </a:defRPr>
            </a:lvl3pPr>
            <a:lvl4pPr marL="1371600" algn="l" rtl="0" fontAlgn="base">
              <a:spcBef>
                <a:spcPct val="0"/>
              </a:spcBef>
              <a:spcAft>
                <a:spcPct val="0"/>
              </a:spcAft>
              <a:defRPr kern="1200">
                <a:solidFill>
                  <a:schemeClr val="tx1"/>
                </a:solidFill>
                <a:latin typeface="Calibri" pitchFamily="34" charset="0"/>
                <a:ea typeface="ＭＳ Ｐゴシック" pitchFamily="2" charset="-128"/>
                <a:cs typeface="+mn-cs"/>
              </a:defRPr>
            </a:lvl4pPr>
            <a:lvl5pPr marL="1828800" algn="l" rtl="0" fontAlgn="base">
              <a:spcBef>
                <a:spcPct val="0"/>
              </a:spcBef>
              <a:spcAft>
                <a:spcPct val="0"/>
              </a:spcAft>
              <a:defRPr kern="1200">
                <a:solidFill>
                  <a:schemeClr val="tx1"/>
                </a:solidFill>
                <a:latin typeface="Calibri" pitchFamily="34" charset="0"/>
                <a:ea typeface="ＭＳ Ｐゴシック" pitchFamily="2" charset="-128"/>
                <a:cs typeface="+mn-cs"/>
              </a:defRPr>
            </a:lvl5pPr>
            <a:lvl6pPr marL="2286000" algn="l" defTabSz="914400" rtl="0" eaLnBrk="1" latinLnBrk="0" hangingPunct="1">
              <a:defRPr kern="1200">
                <a:solidFill>
                  <a:schemeClr val="tx1"/>
                </a:solidFill>
                <a:latin typeface="Calibri" pitchFamily="34" charset="0"/>
                <a:ea typeface="ＭＳ Ｐゴシック" pitchFamily="2" charset="-128"/>
                <a:cs typeface="+mn-cs"/>
              </a:defRPr>
            </a:lvl6pPr>
            <a:lvl7pPr marL="2743200" algn="l" defTabSz="914400" rtl="0" eaLnBrk="1" latinLnBrk="0" hangingPunct="1">
              <a:defRPr kern="1200">
                <a:solidFill>
                  <a:schemeClr val="tx1"/>
                </a:solidFill>
                <a:latin typeface="Calibri" pitchFamily="34" charset="0"/>
                <a:ea typeface="ＭＳ Ｐゴシック" pitchFamily="2" charset="-128"/>
                <a:cs typeface="+mn-cs"/>
              </a:defRPr>
            </a:lvl7pPr>
            <a:lvl8pPr marL="3200400" algn="l" defTabSz="914400" rtl="0" eaLnBrk="1" latinLnBrk="0" hangingPunct="1">
              <a:defRPr kern="1200">
                <a:solidFill>
                  <a:schemeClr val="tx1"/>
                </a:solidFill>
                <a:latin typeface="Calibri" pitchFamily="34" charset="0"/>
                <a:ea typeface="ＭＳ Ｐゴシック" pitchFamily="2" charset="-128"/>
                <a:cs typeface="+mn-cs"/>
              </a:defRPr>
            </a:lvl8pPr>
            <a:lvl9pPr marL="3657600" algn="l" defTabSz="914400" rtl="0" eaLnBrk="1" latinLnBrk="0" hangingPunct="1">
              <a:defRPr kern="1200">
                <a:solidFill>
                  <a:schemeClr val="tx1"/>
                </a:solidFill>
                <a:latin typeface="Calibri" pitchFamily="34" charset="0"/>
                <a:ea typeface="ＭＳ Ｐゴシック" pitchFamily="2" charset="-128"/>
                <a:cs typeface="+mn-cs"/>
              </a:defRPr>
            </a:lvl9pPr>
          </a:lstStyle>
          <a:p>
            <a:pPr>
              <a:defRPr/>
            </a:pPr>
            <a:fld id="{AE0FA02F-C3F0-41D7-A487-B7CFCD9EEF59}" type="slidenum">
              <a:rPr lang="en-US" smtClean="0"/>
              <a:pPr>
                <a:defRPr/>
              </a:pPr>
              <a:t>19</a:t>
            </a:fld>
            <a:endParaRPr lang="en-US" dirty="0"/>
          </a:p>
        </p:txBody>
      </p:sp>
      <p:sp>
        <p:nvSpPr>
          <p:cNvPr id="2" name="Date Placeholder 1"/>
          <p:cNvSpPr>
            <a:spLocks noGrp="1"/>
          </p:cNvSpPr>
          <p:nvPr>
            <p:ph type="dt" sz="half" idx="10"/>
          </p:nvPr>
        </p:nvSpPr>
        <p:spPr/>
        <p:txBody>
          <a:bodyPr/>
          <a:lstStyle/>
          <a:p>
            <a:pPr>
              <a:defRPr/>
            </a:pPr>
            <a:r>
              <a:rPr lang="en-US" smtClean="0"/>
              <a:t>January 23, 2016</a:t>
            </a:r>
            <a:endParaRPr lang="en-US"/>
          </a:p>
        </p:txBody>
      </p:sp>
      <p:sp>
        <p:nvSpPr>
          <p:cNvPr id="3" name="Slide Number Placeholder 2"/>
          <p:cNvSpPr>
            <a:spLocks noGrp="1"/>
          </p:cNvSpPr>
          <p:nvPr>
            <p:ph type="sldNum" sz="quarter" idx="12"/>
          </p:nvPr>
        </p:nvSpPr>
        <p:spPr/>
        <p:txBody>
          <a:bodyPr/>
          <a:lstStyle/>
          <a:p>
            <a:pPr>
              <a:defRPr/>
            </a:pPr>
            <a:fld id="{01144A8C-2A47-40F8-B539-EBFA5D49600A}" type="slidenum">
              <a:rPr lang="en-US" altLang="en-US" smtClean="0"/>
              <a:pPr>
                <a:defRPr/>
              </a:pPr>
              <a:t>19</a:t>
            </a:fld>
            <a:endParaRPr lang="en-US" altLang="en-US" b="0"/>
          </a:p>
        </p:txBody>
      </p:sp>
    </p:spTree>
    <p:extLst>
      <p:ext uri="{BB962C8B-B14F-4D97-AF65-F5344CB8AC3E}">
        <p14:creationId xmlns:p14="http://schemas.microsoft.com/office/powerpoint/2010/main" val="6782235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738" y="107950"/>
            <a:ext cx="7772400" cy="1143000"/>
          </a:xfrm>
        </p:spPr>
        <p:txBody>
          <a:bodyPr/>
          <a:lstStyle/>
          <a:p>
            <a:r>
              <a:rPr lang="en-US" sz="3600" dirty="0" smtClean="0"/>
              <a:t>Telemedicine at University Hospitals</a:t>
            </a:r>
            <a:endParaRPr lang="en-US" sz="3600" dirty="0"/>
          </a:p>
        </p:txBody>
      </p:sp>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Slide Number Placeholder 4"/>
          <p:cNvSpPr>
            <a:spLocks noGrp="1"/>
          </p:cNvSpPr>
          <p:nvPr>
            <p:ph type="sldNum" sz="quarter" idx="12"/>
          </p:nvPr>
        </p:nvSpPr>
        <p:spPr/>
        <p:txBody>
          <a:bodyPr/>
          <a:lstStyle/>
          <a:p>
            <a:pPr>
              <a:defRPr/>
            </a:pPr>
            <a:fld id="{01144A8C-2A47-40F8-B539-EBFA5D49600A}" type="slidenum">
              <a:rPr lang="en-US" altLang="en-US" smtClean="0"/>
              <a:pPr>
                <a:defRPr/>
              </a:pPr>
              <a:t>20</a:t>
            </a:fld>
            <a:endParaRPr lang="en-US" altLang="en-US" b="0"/>
          </a:p>
        </p:txBody>
      </p:sp>
      <p:graphicFrame>
        <p:nvGraphicFramePr>
          <p:cNvPr id="6" name="Content Placeholder 6"/>
          <p:cNvGraphicFramePr>
            <a:graphicFrameLocks noGrp="1"/>
          </p:cNvGraphicFramePr>
          <p:nvPr>
            <p:ph idx="1"/>
            <p:extLst>
              <p:ext uri="{D42A27DB-BD31-4B8C-83A1-F6EECF244321}">
                <p14:modId xmlns:p14="http://schemas.microsoft.com/office/powerpoint/2010/main" val="4154039039"/>
              </p:ext>
            </p:extLst>
          </p:nvPr>
        </p:nvGraphicFramePr>
        <p:xfrm>
          <a:off x="304800" y="785818"/>
          <a:ext cx="8610600" cy="5471655"/>
        </p:xfrm>
        <a:graphic>
          <a:graphicData uri="http://schemas.openxmlformats.org/drawingml/2006/table">
            <a:tbl>
              <a:tblPr firstRow="1" bandRow="1">
                <a:tableStyleId>{93296810-A885-4BE3-A3E7-6D5BEEA58F35}</a:tableStyleId>
              </a:tblPr>
              <a:tblGrid>
                <a:gridCol w="2819400"/>
                <a:gridCol w="2652218"/>
                <a:gridCol w="3138982"/>
              </a:tblGrid>
              <a:tr h="318754">
                <a:tc>
                  <a:txBody>
                    <a:bodyPr/>
                    <a:lstStyle/>
                    <a:p>
                      <a:pPr algn="ctr"/>
                      <a:r>
                        <a:rPr lang="en-US" sz="1400" dirty="0" smtClean="0"/>
                        <a:t>Program</a:t>
                      </a:r>
                      <a:endParaRPr lang="en-US" sz="1400" dirty="0">
                        <a:solidFill>
                          <a:schemeClr val="tx1"/>
                        </a:solidFill>
                      </a:endParaRPr>
                    </a:p>
                  </a:txBody>
                  <a:tcPr/>
                </a:tc>
                <a:tc>
                  <a:txBody>
                    <a:bodyPr/>
                    <a:lstStyle/>
                    <a:p>
                      <a:pPr algn="ctr"/>
                      <a:r>
                        <a:rPr lang="en-US" sz="1400" dirty="0" smtClean="0"/>
                        <a:t>Classification</a:t>
                      </a:r>
                      <a:endParaRPr lang="en-US" sz="1400" dirty="0">
                        <a:solidFill>
                          <a:schemeClr val="bg1"/>
                        </a:solidFill>
                      </a:endParaRPr>
                    </a:p>
                  </a:txBody>
                  <a:tcPr/>
                </a:tc>
                <a:tc>
                  <a:txBody>
                    <a:bodyPr/>
                    <a:lstStyle/>
                    <a:p>
                      <a:pPr algn="ctr"/>
                      <a:r>
                        <a:rPr lang="en-US" sz="1400" dirty="0" smtClean="0"/>
                        <a:t>Leader</a:t>
                      </a:r>
                      <a:endParaRPr lang="en-US" sz="1400" dirty="0">
                        <a:solidFill>
                          <a:schemeClr val="tx1"/>
                        </a:solidFill>
                      </a:endParaRPr>
                    </a:p>
                  </a:txBody>
                  <a:tcPr/>
                </a:tc>
              </a:tr>
              <a:tr h="286879">
                <a:tc>
                  <a:txBody>
                    <a:bodyPr/>
                    <a:lstStyle/>
                    <a:p>
                      <a:pPr algn="ctr"/>
                      <a:r>
                        <a:rPr lang="en-US" sz="1200" dirty="0" smtClean="0">
                          <a:solidFill>
                            <a:schemeClr val="tx1"/>
                          </a:solidFill>
                        </a:rPr>
                        <a:t>Online Scheduling</a:t>
                      </a:r>
                      <a:endParaRPr lang="en-US" sz="1200" dirty="0">
                        <a:solidFill>
                          <a:schemeClr val="tx1"/>
                        </a:solidFill>
                      </a:endParaRPr>
                    </a:p>
                  </a:txBody>
                  <a:tcPr/>
                </a:tc>
                <a:tc>
                  <a:txBody>
                    <a:bodyPr/>
                    <a:lstStyle/>
                    <a:p>
                      <a:pPr algn="ctr"/>
                      <a:r>
                        <a:rPr lang="en-US" sz="1200" dirty="0" smtClean="0">
                          <a:solidFill>
                            <a:schemeClr val="tx1"/>
                          </a:solidFill>
                        </a:rPr>
                        <a:t>Patient</a:t>
                      </a:r>
                      <a:r>
                        <a:rPr lang="en-US" sz="1200" baseline="0" dirty="0" smtClean="0">
                          <a:solidFill>
                            <a:schemeClr val="tx1"/>
                          </a:solidFill>
                        </a:rPr>
                        <a:t> Access</a:t>
                      </a:r>
                      <a:endParaRPr lang="en-US" sz="1200" dirty="0">
                        <a:solidFill>
                          <a:schemeClr val="tx1"/>
                        </a:solidFill>
                      </a:endParaRPr>
                    </a:p>
                  </a:txBody>
                  <a:tcPr/>
                </a:tc>
                <a:tc>
                  <a:txBody>
                    <a:bodyPr/>
                    <a:lstStyle/>
                    <a:p>
                      <a:pPr algn="ctr"/>
                      <a:r>
                        <a:rPr lang="en-US" sz="1200" dirty="0" smtClean="0">
                          <a:solidFill>
                            <a:schemeClr val="tx1"/>
                          </a:solidFill>
                        </a:rPr>
                        <a:t>Maria</a:t>
                      </a:r>
                      <a:r>
                        <a:rPr lang="en-US" sz="1200" baseline="0" dirty="0" smtClean="0">
                          <a:solidFill>
                            <a:schemeClr val="tx1"/>
                          </a:solidFill>
                        </a:rPr>
                        <a:t> Kamenos</a:t>
                      </a:r>
                      <a:endParaRPr lang="en-US" sz="1200" dirty="0">
                        <a:solidFill>
                          <a:schemeClr val="tx1"/>
                        </a:solidFill>
                      </a:endParaRPr>
                    </a:p>
                  </a:txBody>
                  <a:tcPr/>
                </a:tc>
              </a:tr>
              <a:tr h="286879">
                <a:tc>
                  <a:txBody>
                    <a:bodyPr/>
                    <a:lstStyle/>
                    <a:p>
                      <a:pPr algn="ctr"/>
                      <a:r>
                        <a:rPr lang="en-US" sz="1200" dirty="0" smtClean="0">
                          <a:solidFill>
                            <a:schemeClr val="tx1"/>
                          </a:solidFill>
                        </a:rPr>
                        <a:t>Tele</a:t>
                      </a:r>
                      <a:r>
                        <a:rPr lang="en-US" sz="1200" baseline="0" dirty="0" smtClean="0">
                          <a:solidFill>
                            <a:schemeClr val="tx1"/>
                          </a:solidFill>
                        </a:rPr>
                        <a:t>-Urgent Care</a:t>
                      </a:r>
                      <a:endParaRPr lang="en-US" sz="1200" dirty="0">
                        <a:solidFill>
                          <a:schemeClr val="tx1"/>
                        </a:solidFill>
                      </a:endParaRPr>
                    </a:p>
                  </a:txBody>
                  <a:tcPr/>
                </a:tc>
                <a:tc>
                  <a:txBody>
                    <a:bodyPr/>
                    <a:lstStyle/>
                    <a:p>
                      <a:pPr algn="ctr"/>
                      <a:r>
                        <a:rPr lang="en-US" sz="1200" dirty="0" smtClean="0">
                          <a:solidFill>
                            <a:schemeClr val="tx1"/>
                          </a:solidFill>
                        </a:rPr>
                        <a:t>Direct to Consumer</a:t>
                      </a:r>
                      <a:endParaRPr lang="en-US" sz="1200" dirty="0">
                        <a:solidFill>
                          <a:schemeClr val="tx1"/>
                        </a:solidFill>
                      </a:endParaRPr>
                    </a:p>
                  </a:txBody>
                  <a:tcPr/>
                </a:tc>
                <a:tc>
                  <a:txBody>
                    <a:bodyPr/>
                    <a:lstStyle/>
                    <a:p>
                      <a:pPr algn="ctr"/>
                      <a:r>
                        <a:rPr lang="en-US" sz="1200" dirty="0" smtClean="0">
                          <a:solidFill>
                            <a:schemeClr val="tx1"/>
                          </a:solidFill>
                        </a:rPr>
                        <a:t>Andrew Moleski</a:t>
                      </a:r>
                      <a:endParaRPr lang="en-US" sz="1200" dirty="0">
                        <a:solidFill>
                          <a:schemeClr val="tx1"/>
                        </a:solidFill>
                      </a:endParaRPr>
                    </a:p>
                  </a:txBody>
                  <a:tcPr/>
                </a:tc>
              </a:tr>
              <a:tr h="286879">
                <a:tc>
                  <a:txBody>
                    <a:bodyPr/>
                    <a:lstStyle/>
                    <a:p>
                      <a:pPr algn="ctr"/>
                      <a:r>
                        <a:rPr lang="en-US" sz="1200" dirty="0" smtClean="0"/>
                        <a:t>Tele-EPAT</a:t>
                      </a:r>
                      <a:endParaRPr lang="en-US" sz="1200" dirty="0">
                        <a:solidFill>
                          <a:schemeClr val="tx1"/>
                        </a:solidFill>
                      </a:endParaRPr>
                    </a:p>
                  </a:txBody>
                  <a:tcPr/>
                </a:tc>
                <a:tc>
                  <a:txBody>
                    <a:bodyPr/>
                    <a:lstStyle/>
                    <a:p>
                      <a:pPr algn="ctr"/>
                      <a:r>
                        <a:rPr lang="en-US" sz="1200" dirty="0" smtClean="0"/>
                        <a:t>Video Consult</a:t>
                      </a:r>
                      <a:endParaRPr lang="en-US" sz="1200" dirty="0">
                        <a:solidFill>
                          <a:schemeClr val="tx1"/>
                        </a:solidFill>
                      </a:endParaRPr>
                    </a:p>
                  </a:txBody>
                  <a:tcPr/>
                </a:tc>
                <a:tc>
                  <a:txBody>
                    <a:bodyPr/>
                    <a:lstStyle/>
                    <a:p>
                      <a:pPr algn="ctr"/>
                      <a:r>
                        <a:rPr lang="en-US" sz="1200" dirty="0" smtClean="0"/>
                        <a:t>Bob</a:t>
                      </a:r>
                      <a:r>
                        <a:rPr lang="en-US" sz="1200" baseline="0" dirty="0" smtClean="0"/>
                        <a:t> Ronis, MD</a:t>
                      </a:r>
                      <a:endParaRPr lang="en-US" sz="1200" dirty="0">
                        <a:solidFill>
                          <a:schemeClr val="tx1"/>
                        </a:solidFill>
                      </a:endParaRPr>
                    </a:p>
                  </a:txBody>
                  <a:tcPr/>
                </a:tc>
              </a:tr>
              <a:tr h="286879">
                <a:tc>
                  <a:txBody>
                    <a:bodyPr/>
                    <a:lstStyle/>
                    <a:p>
                      <a:pPr algn="ctr"/>
                      <a:r>
                        <a:rPr lang="en-US" sz="1200" dirty="0" smtClean="0"/>
                        <a:t>CEM Child </a:t>
                      </a:r>
                      <a:r>
                        <a:rPr lang="en-US" sz="1200" dirty="0" err="1" smtClean="0"/>
                        <a:t>Telepsych</a:t>
                      </a:r>
                      <a:endParaRPr lang="en-US" sz="1200" dirty="0">
                        <a:solidFill>
                          <a:schemeClr val="tx1"/>
                        </a:solidFill>
                      </a:endParaRPr>
                    </a:p>
                  </a:txBody>
                  <a:tcPr/>
                </a:tc>
                <a:tc>
                  <a:txBody>
                    <a:bodyPr/>
                    <a:lstStyle/>
                    <a:p>
                      <a:pPr algn="ctr"/>
                      <a:r>
                        <a:rPr lang="en-US" sz="1200" dirty="0" smtClean="0"/>
                        <a:t>Video Consult</a:t>
                      </a:r>
                      <a:endParaRPr lang="en-US" sz="1200" dirty="0">
                        <a:solidFill>
                          <a:schemeClr val="tx1"/>
                        </a:solidFill>
                      </a:endParaRPr>
                    </a:p>
                  </a:txBody>
                  <a:tcPr/>
                </a:tc>
                <a:tc>
                  <a:txBody>
                    <a:bodyPr/>
                    <a:lstStyle/>
                    <a:p>
                      <a:pPr algn="ctr"/>
                      <a:r>
                        <a:rPr lang="en-US" sz="1200" dirty="0" smtClean="0"/>
                        <a:t>John </a:t>
                      </a:r>
                      <a:r>
                        <a:rPr lang="en-US" sz="1200" dirty="0" err="1" smtClean="0"/>
                        <a:t>Hertzer</a:t>
                      </a:r>
                      <a:r>
                        <a:rPr lang="en-US" sz="1200" dirty="0" smtClean="0"/>
                        <a:t>, MD</a:t>
                      </a:r>
                      <a:endParaRPr lang="en-US" sz="1200" dirty="0">
                        <a:solidFill>
                          <a:schemeClr val="tx1"/>
                        </a:solidFill>
                      </a:endParaRPr>
                    </a:p>
                  </a:txBody>
                  <a:tcPr/>
                </a:tc>
              </a:tr>
              <a:tr h="286879">
                <a:tc>
                  <a:txBody>
                    <a:bodyPr/>
                    <a:lstStyle/>
                    <a:p>
                      <a:pPr algn="ctr"/>
                      <a:r>
                        <a:rPr lang="en-US" sz="1200" dirty="0" smtClean="0"/>
                        <a:t>Home Care Remote</a:t>
                      </a:r>
                      <a:endParaRPr lang="en-US" sz="1200" dirty="0">
                        <a:solidFill>
                          <a:schemeClr val="tx1"/>
                        </a:solidFill>
                      </a:endParaRPr>
                    </a:p>
                  </a:txBody>
                  <a:tcPr/>
                </a:tc>
                <a:tc>
                  <a:txBody>
                    <a:bodyPr/>
                    <a:lstStyle/>
                    <a:p>
                      <a:pPr algn="ctr"/>
                      <a:r>
                        <a:rPr lang="en-US" sz="1200" dirty="0" smtClean="0"/>
                        <a:t>Direc</a:t>
                      </a:r>
                      <a:r>
                        <a:rPr lang="en-US" sz="1200" baseline="0" dirty="0" smtClean="0"/>
                        <a:t>t to Consumer</a:t>
                      </a:r>
                      <a:endParaRPr lang="en-US" sz="1200" dirty="0">
                        <a:solidFill>
                          <a:schemeClr val="tx1"/>
                        </a:solidFill>
                      </a:endParaRPr>
                    </a:p>
                  </a:txBody>
                  <a:tcPr/>
                </a:tc>
                <a:tc>
                  <a:txBody>
                    <a:bodyPr/>
                    <a:lstStyle/>
                    <a:p>
                      <a:pPr algn="ctr"/>
                      <a:r>
                        <a:rPr lang="en-US" sz="1200" dirty="0" smtClean="0"/>
                        <a:t>Keith</a:t>
                      </a:r>
                      <a:r>
                        <a:rPr lang="en-US" sz="1200" baseline="0" dirty="0" smtClean="0"/>
                        <a:t> Maitland</a:t>
                      </a:r>
                      <a:endParaRPr lang="en-US" sz="1200" dirty="0">
                        <a:solidFill>
                          <a:schemeClr val="tx1"/>
                        </a:solidFill>
                      </a:endParaRPr>
                    </a:p>
                  </a:txBody>
                  <a:tcPr/>
                </a:tc>
              </a:tr>
              <a:tr h="436903">
                <a:tc>
                  <a:txBody>
                    <a:bodyPr/>
                    <a:lstStyle/>
                    <a:p>
                      <a:pPr algn="ctr"/>
                      <a:r>
                        <a:rPr lang="en-US" sz="1200" dirty="0" smtClean="0"/>
                        <a:t>Rainbow Care Connectio</a:t>
                      </a:r>
                      <a:r>
                        <a:rPr lang="en-US" sz="1200" baseline="0" dirty="0" smtClean="0"/>
                        <a:t>n </a:t>
                      </a:r>
                    </a:p>
                    <a:p>
                      <a:pPr algn="ctr"/>
                      <a:r>
                        <a:rPr lang="en-US" sz="1200" baseline="0" dirty="0" smtClean="0"/>
                        <a:t>(Nurse Triage)</a:t>
                      </a:r>
                      <a:endParaRPr lang="en-US" sz="1200" dirty="0">
                        <a:solidFill>
                          <a:schemeClr val="tx1"/>
                        </a:solidFill>
                      </a:endParaRPr>
                    </a:p>
                  </a:txBody>
                  <a:tcPr/>
                </a:tc>
                <a:tc>
                  <a:txBody>
                    <a:bodyPr/>
                    <a:lstStyle/>
                    <a:p>
                      <a:pPr algn="ctr"/>
                      <a:r>
                        <a:rPr lang="en-US" sz="1200" dirty="0" smtClean="0"/>
                        <a:t>Population</a:t>
                      </a:r>
                      <a:r>
                        <a:rPr lang="en-US" sz="1200" baseline="0" dirty="0" smtClean="0"/>
                        <a:t> Health </a:t>
                      </a:r>
                      <a:r>
                        <a:rPr lang="en-US" sz="1200" baseline="0" dirty="0" err="1" smtClean="0"/>
                        <a:t>Mgmt</a:t>
                      </a:r>
                      <a:endParaRPr lang="en-US" sz="1200" baseline="0" dirty="0" smtClean="0"/>
                    </a:p>
                    <a:p>
                      <a:pPr algn="ctr"/>
                      <a:r>
                        <a:rPr lang="en-US" sz="1200" baseline="0" smtClean="0">
                          <a:solidFill>
                            <a:schemeClr val="tx1"/>
                          </a:solidFill>
                        </a:rPr>
                        <a:t>Patient Access</a:t>
                      </a:r>
                      <a:endParaRPr lang="en-US" sz="1200" dirty="0">
                        <a:solidFill>
                          <a:schemeClr val="tx1"/>
                        </a:solidFill>
                      </a:endParaRPr>
                    </a:p>
                  </a:txBody>
                  <a:tcPr/>
                </a:tc>
                <a:tc>
                  <a:txBody>
                    <a:bodyPr/>
                    <a:lstStyle/>
                    <a:p>
                      <a:pPr algn="ctr"/>
                      <a:r>
                        <a:rPr lang="en-US" sz="1200" dirty="0" smtClean="0"/>
                        <a:t>Andrew</a:t>
                      </a:r>
                      <a:r>
                        <a:rPr lang="en-US" sz="1200" baseline="0" dirty="0" smtClean="0"/>
                        <a:t> Hertz, MD</a:t>
                      </a:r>
                      <a:endParaRPr lang="en-US" sz="1200" dirty="0">
                        <a:solidFill>
                          <a:schemeClr val="tx1"/>
                        </a:solidFill>
                      </a:endParaRPr>
                    </a:p>
                  </a:txBody>
                  <a:tcPr/>
                </a:tc>
              </a:tr>
              <a:tr h="286879">
                <a:tc>
                  <a:txBody>
                    <a:bodyPr/>
                    <a:lstStyle/>
                    <a:p>
                      <a:pPr algn="ctr"/>
                      <a:r>
                        <a:rPr lang="en-US" sz="1200" dirty="0" smtClean="0"/>
                        <a:t>Video Concierge</a:t>
                      </a:r>
                      <a:endParaRPr lang="en-US" sz="1200" dirty="0">
                        <a:solidFill>
                          <a:schemeClr val="tx1"/>
                        </a:solidFill>
                      </a:endParaRPr>
                    </a:p>
                  </a:txBody>
                  <a:tcPr/>
                </a:tc>
                <a:tc>
                  <a:txBody>
                    <a:bodyPr/>
                    <a:lstStyle/>
                    <a:p>
                      <a:pPr algn="ctr"/>
                      <a:r>
                        <a:rPr lang="en-US" sz="1200" dirty="0" smtClean="0"/>
                        <a:t>Patient</a:t>
                      </a:r>
                      <a:r>
                        <a:rPr lang="en-US" sz="1200" baseline="0" dirty="0" smtClean="0"/>
                        <a:t> Access</a:t>
                      </a:r>
                      <a:endParaRPr lang="en-US" sz="1200" dirty="0">
                        <a:solidFill>
                          <a:schemeClr val="tx1"/>
                        </a:solidFill>
                      </a:endParaRPr>
                    </a:p>
                  </a:txBody>
                  <a:tcPr/>
                </a:tc>
                <a:tc>
                  <a:txBody>
                    <a:bodyPr/>
                    <a:lstStyle/>
                    <a:p>
                      <a:pPr algn="ctr"/>
                      <a:r>
                        <a:rPr lang="en-US" sz="1200" dirty="0" smtClean="0"/>
                        <a:t>Maria Kamenos</a:t>
                      </a:r>
                      <a:endParaRPr lang="en-US" sz="1200" dirty="0">
                        <a:solidFill>
                          <a:schemeClr val="tx1"/>
                        </a:solidFill>
                      </a:endParaRPr>
                    </a:p>
                  </a:txBody>
                  <a:tcPr/>
                </a:tc>
              </a:tr>
              <a:tr h="286879">
                <a:tc>
                  <a:txBody>
                    <a:bodyPr/>
                    <a:lstStyle/>
                    <a:p>
                      <a:pPr algn="ctr"/>
                      <a:r>
                        <a:rPr lang="en-US" sz="1200" dirty="0" err="1" smtClean="0"/>
                        <a:t>Telestroke</a:t>
                      </a:r>
                      <a:endParaRPr lang="en-US" sz="1200" dirty="0">
                        <a:solidFill>
                          <a:schemeClr val="tx1"/>
                        </a:solidFill>
                      </a:endParaRPr>
                    </a:p>
                  </a:txBody>
                  <a:tcPr/>
                </a:tc>
                <a:tc>
                  <a:txBody>
                    <a:bodyPr/>
                    <a:lstStyle/>
                    <a:p>
                      <a:pPr algn="ctr"/>
                      <a:r>
                        <a:rPr lang="en-US" sz="1200" dirty="0" smtClean="0"/>
                        <a:t>Video Consult</a:t>
                      </a:r>
                      <a:endParaRPr lang="en-US" sz="1200" dirty="0">
                        <a:solidFill>
                          <a:schemeClr val="tx1"/>
                        </a:solidFill>
                      </a:endParaRPr>
                    </a:p>
                  </a:txBody>
                  <a:tcPr/>
                </a:tc>
                <a:tc>
                  <a:txBody>
                    <a:bodyPr/>
                    <a:lstStyle/>
                    <a:p>
                      <a:pPr algn="ctr"/>
                      <a:r>
                        <a:rPr lang="en-US" sz="1200" dirty="0" smtClean="0"/>
                        <a:t>Tony</a:t>
                      </a:r>
                      <a:r>
                        <a:rPr lang="en-US" sz="1200" baseline="0" dirty="0" smtClean="0"/>
                        <a:t> Furlan, MD</a:t>
                      </a:r>
                      <a:endParaRPr lang="en-US" sz="1200" dirty="0">
                        <a:solidFill>
                          <a:schemeClr val="tx1"/>
                        </a:solidFill>
                      </a:endParaRPr>
                    </a:p>
                  </a:txBody>
                  <a:tcPr/>
                </a:tc>
              </a:tr>
              <a:tr h="286879">
                <a:tc>
                  <a:txBody>
                    <a:bodyPr/>
                    <a:lstStyle/>
                    <a:p>
                      <a:pPr algn="ctr"/>
                      <a:r>
                        <a:rPr lang="en-US" sz="1200" dirty="0" smtClean="0"/>
                        <a:t>Transplant Institute</a:t>
                      </a:r>
                      <a:endParaRPr lang="en-US" sz="1200" dirty="0">
                        <a:solidFill>
                          <a:schemeClr val="tx1"/>
                        </a:solidFill>
                      </a:endParaRPr>
                    </a:p>
                  </a:txBody>
                  <a:tcPr/>
                </a:tc>
                <a:tc>
                  <a:txBody>
                    <a:bodyPr/>
                    <a:lstStyle/>
                    <a:p>
                      <a:pPr algn="ctr"/>
                      <a:r>
                        <a:rPr lang="en-US" sz="1200" dirty="0" smtClean="0"/>
                        <a:t>Patient</a:t>
                      </a:r>
                      <a:r>
                        <a:rPr lang="en-US" sz="1200" baseline="0" dirty="0" smtClean="0"/>
                        <a:t> Education</a:t>
                      </a:r>
                      <a:endParaRPr lang="en-US" sz="1200" dirty="0">
                        <a:solidFill>
                          <a:schemeClr val="tx1"/>
                        </a:solidFill>
                      </a:endParaRPr>
                    </a:p>
                  </a:txBody>
                  <a:tcPr/>
                </a:tc>
                <a:tc>
                  <a:txBody>
                    <a:bodyPr/>
                    <a:lstStyle/>
                    <a:p>
                      <a:pPr algn="ctr"/>
                      <a:r>
                        <a:rPr lang="en-US" sz="1200" dirty="0" smtClean="0"/>
                        <a:t>Barb </a:t>
                      </a:r>
                      <a:r>
                        <a:rPr lang="en-US" sz="1200" dirty="0" err="1" smtClean="0"/>
                        <a:t>Loiselle</a:t>
                      </a:r>
                      <a:endParaRPr lang="en-US" sz="1200" dirty="0">
                        <a:solidFill>
                          <a:schemeClr val="tx1"/>
                        </a:solidFill>
                      </a:endParaRPr>
                    </a:p>
                  </a:txBody>
                  <a:tcPr/>
                </a:tc>
              </a:tr>
              <a:tr h="286879">
                <a:tc>
                  <a:txBody>
                    <a:bodyPr/>
                    <a:lstStyle/>
                    <a:p>
                      <a:pPr algn="ctr"/>
                      <a:r>
                        <a:rPr lang="en-US" sz="1200" dirty="0" err="1" smtClean="0"/>
                        <a:t>Teleradiology</a:t>
                      </a:r>
                      <a:endParaRPr lang="en-US" sz="1200" dirty="0">
                        <a:solidFill>
                          <a:schemeClr val="tx1"/>
                        </a:solidFill>
                      </a:endParaRPr>
                    </a:p>
                  </a:txBody>
                  <a:tcPr/>
                </a:tc>
                <a:tc>
                  <a:txBody>
                    <a:bodyPr/>
                    <a:lstStyle/>
                    <a:p>
                      <a:pPr algn="ctr"/>
                      <a:r>
                        <a:rPr lang="en-US" sz="1200" dirty="0" smtClean="0"/>
                        <a:t>Store and Forward</a:t>
                      </a:r>
                      <a:endParaRPr lang="en-US" sz="1200" dirty="0">
                        <a:solidFill>
                          <a:schemeClr val="tx1"/>
                        </a:solidFill>
                      </a:endParaRPr>
                    </a:p>
                  </a:txBody>
                  <a:tcPr/>
                </a:tc>
                <a:tc>
                  <a:txBody>
                    <a:bodyPr/>
                    <a:lstStyle/>
                    <a:p>
                      <a:pPr algn="ctr"/>
                      <a:r>
                        <a:rPr lang="en-US" sz="1200" dirty="0" smtClean="0"/>
                        <a:t>Pablo Ros, MD</a:t>
                      </a:r>
                      <a:endParaRPr lang="en-US" sz="1200" dirty="0">
                        <a:solidFill>
                          <a:schemeClr val="tx1"/>
                        </a:solidFill>
                      </a:endParaRPr>
                    </a:p>
                  </a:txBody>
                  <a:tcPr/>
                </a:tc>
              </a:tr>
              <a:tr h="286879">
                <a:tc>
                  <a:txBody>
                    <a:bodyPr/>
                    <a:lstStyle/>
                    <a:p>
                      <a:pPr algn="ctr"/>
                      <a:r>
                        <a:rPr lang="en-US" sz="1200" dirty="0" smtClean="0"/>
                        <a:t>Maternal Fetal Medicine</a:t>
                      </a:r>
                      <a:endParaRPr lang="en-US" sz="1200" dirty="0">
                        <a:solidFill>
                          <a:schemeClr val="tx1"/>
                        </a:solidFill>
                      </a:endParaRPr>
                    </a:p>
                  </a:txBody>
                  <a:tcPr/>
                </a:tc>
                <a:tc>
                  <a:txBody>
                    <a:bodyPr/>
                    <a:lstStyle/>
                    <a:p>
                      <a:pPr algn="ctr"/>
                      <a:r>
                        <a:rPr lang="en-US" sz="1200" dirty="0" smtClean="0"/>
                        <a:t>Video Consult</a:t>
                      </a:r>
                      <a:endParaRPr lang="en-US" sz="1200" dirty="0">
                        <a:solidFill>
                          <a:schemeClr val="tx1"/>
                        </a:solidFill>
                      </a:endParaRPr>
                    </a:p>
                  </a:txBody>
                  <a:tcPr/>
                </a:tc>
                <a:tc>
                  <a:txBody>
                    <a:bodyPr/>
                    <a:lstStyle/>
                    <a:p>
                      <a:pPr algn="ctr"/>
                      <a:r>
                        <a:rPr lang="en-US" sz="1200" dirty="0" smtClean="0"/>
                        <a:t>Michelle</a:t>
                      </a:r>
                      <a:r>
                        <a:rPr lang="en-US" sz="1200" baseline="0" dirty="0" smtClean="0"/>
                        <a:t> Walsh, MD</a:t>
                      </a:r>
                      <a:endParaRPr lang="en-US" sz="1200" dirty="0">
                        <a:solidFill>
                          <a:schemeClr val="tx1"/>
                        </a:solidFill>
                      </a:endParaRPr>
                    </a:p>
                  </a:txBody>
                  <a:tcPr/>
                </a:tc>
              </a:tr>
              <a:tr h="286879">
                <a:tc>
                  <a:txBody>
                    <a:bodyPr/>
                    <a:lstStyle/>
                    <a:p>
                      <a:pPr algn="ctr"/>
                      <a:r>
                        <a:rPr lang="en-US" sz="1200" dirty="0" smtClean="0"/>
                        <a:t>Neonatology</a:t>
                      </a:r>
                      <a:endParaRPr lang="en-US" sz="1200" dirty="0">
                        <a:solidFill>
                          <a:schemeClr val="tx1"/>
                        </a:solidFill>
                      </a:endParaRPr>
                    </a:p>
                  </a:txBody>
                  <a:tcPr/>
                </a:tc>
                <a:tc>
                  <a:txBody>
                    <a:bodyPr/>
                    <a:lstStyle/>
                    <a:p>
                      <a:pPr algn="ctr"/>
                      <a:r>
                        <a:rPr lang="en-US" sz="1200" dirty="0" smtClean="0"/>
                        <a:t>Video Consult</a:t>
                      </a:r>
                      <a:endParaRPr lang="en-US" sz="1200" dirty="0">
                        <a:solidFill>
                          <a:schemeClr val="tx1"/>
                        </a:solidFill>
                      </a:endParaRPr>
                    </a:p>
                  </a:txBody>
                  <a:tcPr/>
                </a:tc>
                <a:tc>
                  <a:txBody>
                    <a:bodyPr/>
                    <a:lstStyle/>
                    <a:p>
                      <a:pPr algn="ctr"/>
                      <a:r>
                        <a:rPr lang="en-US" sz="1200" dirty="0" smtClean="0"/>
                        <a:t>Michelle Walsh, MD</a:t>
                      </a:r>
                      <a:endParaRPr lang="en-US" sz="1200" dirty="0">
                        <a:solidFill>
                          <a:schemeClr val="tx1"/>
                        </a:solidFill>
                      </a:endParaRPr>
                    </a:p>
                  </a:txBody>
                  <a:tcPr/>
                </a:tc>
              </a:tr>
              <a:tr h="286879">
                <a:tc>
                  <a:txBody>
                    <a:bodyPr/>
                    <a:lstStyle/>
                    <a:p>
                      <a:pPr algn="ctr"/>
                      <a:r>
                        <a:rPr lang="en-US" sz="1200" dirty="0" smtClean="0"/>
                        <a:t>Remote Second Opinion</a:t>
                      </a:r>
                      <a:endParaRPr lang="en-US" sz="1200" dirty="0">
                        <a:solidFill>
                          <a:schemeClr val="tx1"/>
                        </a:solidFill>
                      </a:endParaRPr>
                    </a:p>
                  </a:txBody>
                  <a:tcPr/>
                </a:tc>
                <a:tc>
                  <a:txBody>
                    <a:bodyPr/>
                    <a:lstStyle/>
                    <a:p>
                      <a:pPr algn="ctr"/>
                      <a:r>
                        <a:rPr lang="en-US" sz="1200" dirty="0" smtClean="0"/>
                        <a:t>Direct</a:t>
                      </a:r>
                      <a:r>
                        <a:rPr lang="en-US" sz="1200" baseline="0" dirty="0" smtClean="0"/>
                        <a:t> to Consumer</a:t>
                      </a:r>
                      <a:endParaRPr lang="en-US" sz="1200" dirty="0">
                        <a:solidFill>
                          <a:schemeClr val="tx1"/>
                        </a:solidFill>
                      </a:endParaRPr>
                    </a:p>
                  </a:txBody>
                  <a:tcPr/>
                </a:tc>
                <a:tc>
                  <a:txBody>
                    <a:bodyPr/>
                    <a:lstStyle/>
                    <a:p>
                      <a:pPr algn="ctr"/>
                      <a:r>
                        <a:rPr lang="en-US" sz="1200" dirty="0" smtClean="0"/>
                        <a:t>Erin Slay</a:t>
                      </a:r>
                      <a:endParaRPr lang="en-US" sz="1200" dirty="0">
                        <a:solidFill>
                          <a:schemeClr val="tx1"/>
                        </a:solidFill>
                      </a:endParaRPr>
                    </a:p>
                  </a:txBody>
                  <a:tcPr/>
                </a:tc>
              </a:tr>
              <a:tr h="392516">
                <a:tc>
                  <a:txBody>
                    <a:bodyPr/>
                    <a:lstStyle/>
                    <a:p>
                      <a:pPr algn="ctr"/>
                      <a:r>
                        <a:rPr lang="en-US" sz="1200" dirty="0" smtClean="0"/>
                        <a:t>Pediatric Specialty Consults</a:t>
                      </a:r>
                      <a:endParaRPr lang="en-US" sz="1200" dirty="0">
                        <a:solidFill>
                          <a:schemeClr val="tx1"/>
                        </a:solidFill>
                      </a:endParaRPr>
                    </a:p>
                  </a:txBody>
                  <a:tcPr/>
                </a:tc>
                <a:tc>
                  <a:txBody>
                    <a:bodyPr/>
                    <a:lstStyle/>
                    <a:p>
                      <a:pPr algn="ctr"/>
                      <a:r>
                        <a:rPr lang="en-US" sz="1200" dirty="0" smtClean="0"/>
                        <a:t>Video Consult</a:t>
                      </a:r>
                      <a:endParaRPr lang="en-US" sz="1200" dirty="0">
                        <a:solidFill>
                          <a:schemeClr val="tx1"/>
                        </a:solidFill>
                      </a:endParaRPr>
                    </a:p>
                  </a:txBody>
                  <a:tcPr/>
                </a:tc>
                <a:tc>
                  <a:txBody>
                    <a:bodyPr/>
                    <a:lstStyle/>
                    <a:p>
                      <a:pPr algn="ctr"/>
                      <a:r>
                        <a:rPr lang="en-US" sz="1200" dirty="0" smtClean="0"/>
                        <a:t>Robin Strosaker, MD</a:t>
                      </a:r>
                      <a:endParaRPr lang="en-US" sz="1200" dirty="0">
                        <a:solidFill>
                          <a:schemeClr val="tx1"/>
                        </a:solidFill>
                      </a:endParaRPr>
                    </a:p>
                  </a:txBody>
                  <a:tcPr/>
                </a:tc>
              </a:tr>
              <a:tr h="286879">
                <a:tc>
                  <a:txBody>
                    <a:bodyPr/>
                    <a:lstStyle/>
                    <a:p>
                      <a:pPr algn="ctr"/>
                      <a:r>
                        <a:rPr lang="en-US" sz="1200" dirty="0" err="1" smtClean="0"/>
                        <a:t>Emmi</a:t>
                      </a:r>
                      <a:r>
                        <a:rPr lang="en-US" sz="1200" baseline="0" dirty="0" smtClean="0"/>
                        <a:t> Solutions</a:t>
                      </a:r>
                      <a:endParaRPr lang="en-US" sz="1200" dirty="0">
                        <a:solidFill>
                          <a:schemeClr val="tx1"/>
                        </a:solidFill>
                      </a:endParaRPr>
                    </a:p>
                  </a:txBody>
                  <a:tcPr/>
                </a:tc>
                <a:tc>
                  <a:txBody>
                    <a:bodyPr/>
                    <a:lstStyle/>
                    <a:p>
                      <a:pPr algn="ctr"/>
                      <a:r>
                        <a:rPr lang="en-US" sz="1200" dirty="0" smtClean="0"/>
                        <a:t>Population</a:t>
                      </a:r>
                      <a:r>
                        <a:rPr lang="en-US" sz="1200" baseline="0" dirty="0" smtClean="0"/>
                        <a:t> Health Mgmt</a:t>
                      </a:r>
                      <a:endParaRPr lang="en-US" sz="1200" dirty="0">
                        <a:solidFill>
                          <a:schemeClr val="tx1"/>
                        </a:solidFill>
                      </a:endParaRPr>
                    </a:p>
                  </a:txBody>
                  <a:tcPr/>
                </a:tc>
                <a:tc>
                  <a:txBody>
                    <a:bodyPr/>
                    <a:lstStyle/>
                    <a:p>
                      <a:pPr algn="ctr"/>
                      <a:r>
                        <a:rPr lang="en-US" sz="1200" dirty="0" smtClean="0"/>
                        <a:t>Nate Hunt</a:t>
                      </a:r>
                      <a:endParaRPr lang="en-US" sz="1200" dirty="0">
                        <a:solidFill>
                          <a:schemeClr val="tx1"/>
                        </a:solidFill>
                      </a:endParaRPr>
                    </a:p>
                  </a:txBody>
                  <a:tcPr/>
                </a:tc>
              </a:tr>
              <a:tr h="286879">
                <a:tc>
                  <a:txBody>
                    <a:bodyPr/>
                    <a:lstStyle/>
                    <a:p>
                      <a:pPr algn="ctr"/>
                      <a:r>
                        <a:rPr lang="en-US" sz="1200" dirty="0" smtClean="0"/>
                        <a:t>UH</a:t>
                      </a:r>
                      <a:r>
                        <a:rPr lang="en-US" sz="1200" baseline="0" dirty="0" smtClean="0"/>
                        <a:t> Patient Portal</a:t>
                      </a:r>
                      <a:endParaRPr lang="en-US" sz="1200" dirty="0">
                        <a:solidFill>
                          <a:schemeClr val="tx1"/>
                        </a:solidFill>
                      </a:endParaRPr>
                    </a:p>
                  </a:txBody>
                  <a:tcPr/>
                </a:tc>
                <a:tc>
                  <a:txBody>
                    <a:bodyPr/>
                    <a:lstStyle/>
                    <a:p>
                      <a:pPr algn="ctr"/>
                      <a:r>
                        <a:rPr lang="en-US" sz="1200" dirty="0" smtClean="0"/>
                        <a:t>Direct to Consumer</a:t>
                      </a:r>
                      <a:endParaRPr lang="en-US" sz="1200" dirty="0">
                        <a:solidFill>
                          <a:schemeClr val="tx1"/>
                        </a:solidFill>
                      </a:endParaRPr>
                    </a:p>
                  </a:txBody>
                  <a:tcPr/>
                </a:tc>
                <a:tc>
                  <a:txBody>
                    <a:bodyPr/>
                    <a:lstStyle/>
                    <a:p>
                      <a:pPr algn="ctr"/>
                      <a:r>
                        <a:rPr lang="en-US" sz="1200" dirty="0" smtClean="0"/>
                        <a:t>Kathy</a:t>
                      </a:r>
                      <a:r>
                        <a:rPr lang="en-US" sz="1200" baseline="0" dirty="0" smtClean="0"/>
                        <a:t> LeBrew</a:t>
                      </a:r>
                      <a:endParaRPr lang="en-US" sz="1200" dirty="0">
                        <a:solidFill>
                          <a:schemeClr val="tx1"/>
                        </a:solidFill>
                      </a:endParaRPr>
                    </a:p>
                  </a:txBody>
                  <a:tcPr/>
                </a:tc>
              </a:tr>
              <a:tr h="286879">
                <a:tc>
                  <a:txBody>
                    <a:bodyPr/>
                    <a:lstStyle/>
                    <a:p>
                      <a:pPr algn="ctr"/>
                      <a:r>
                        <a:rPr lang="en-US" sz="1200" kern="1200" dirty="0" err="1" smtClean="0"/>
                        <a:t>Martii</a:t>
                      </a:r>
                      <a:r>
                        <a:rPr lang="en-US" sz="1200" kern="1200" dirty="0" smtClean="0"/>
                        <a:t> Virtual Translation</a:t>
                      </a:r>
                      <a:endParaRPr lang="en-US" sz="1200" dirty="0">
                        <a:solidFill>
                          <a:schemeClr val="tx1"/>
                        </a:solidFill>
                      </a:endParaRPr>
                    </a:p>
                  </a:txBody>
                  <a:tcPr/>
                </a:tc>
                <a:tc>
                  <a:txBody>
                    <a:bodyPr/>
                    <a:lstStyle/>
                    <a:p>
                      <a:pPr algn="ctr"/>
                      <a:r>
                        <a:rPr lang="en-US" sz="1200" dirty="0" smtClean="0"/>
                        <a:t>Patient Access</a:t>
                      </a:r>
                      <a:endParaRPr lang="en-US" sz="1200" dirty="0">
                        <a:solidFill>
                          <a:schemeClr val="tx1"/>
                        </a:solidFill>
                      </a:endParaRPr>
                    </a:p>
                  </a:txBody>
                  <a:tcPr/>
                </a:tc>
                <a:tc>
                  <a:txBody>
                    <a:bodyPr/>
                    <a:lstStyle/>
                    <a:p>
                      <a:pPr algn="ctr"/>
                      <a:r>
                        <a:rPr lang="en-US" sz="1200" kern="1200" dirty="0" smtClean="0"/>
                        <a:t>Ron Dziedzicki</a:t>
                      </a:r>
                      <a:endParaRPr lang="en-US" sz="1200" dirty="0">
                        <a:solidFill>
                          <a:schemeClr val="tx1"/>
                        </a:solidFill>
                      </a:endParaRPr>
                    </a:p>
                  </a:txBody>
                  <a:tcPr/>
                </a:tc>
              </a:tr>
            </a:tbl>
          </a:graphicData>
        </a:graphic>
      </p:graphicFrame>
      <p:sp>
        <p:nvSpPr>
          <p:cNvPr id="7" name="Footer Placeholder 6"/>
          <p:cNvSpPr>
            <a:spLocks noGrp="1"/>
          </p:cNvSpPr>
          <p:nvPr>
            <p:ph type="ftr" sz="quarter" idx="11"/>
          </p:nvPr>
        </p:nvSpPr>
        <p:spPr/>
        <p:txBody>
          <a:bodyPr/>
          <a:lstStyle/>
          <a:p>
            <a:pPr>
              <a:defRPr/>
            </a:pPr>
            <a:r>
              <a:rPr lang="en-US" smtClean="0"/>
              <a:t>Confidential</a:t>
            </a:r>
            <a:endParaRPr lang="en-US"/>
          </a:p>
        </p:txBody>
      </p:sp>
    </p:spTree>
    <p:extLst>
      <p:ext uri="{BB962C8B-B14F-4D97-AF65-F5344CB8AC3E}">
        <p14:creationId xmlns:p14="http://schemas.microsoft.com/office/powerpoint/2010/main" val="4626663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88" y="0"/>
            <a:ext cx="7772400" cy="1143000"/>
          </a:xfrm>
        </p:spPr>
        <p:txBody>
          <a:bodyPr/>
          <a:lstStyle/>
          <a:p>
            <a:r>
              <a:rPr lang="en-US" sz="3600" dirty="0" err="1" smtClean="0"/>
              <a:t>Telehealth</a:t>
            </a:r>
            <a:r>
              <a:rPr lang="en-US" sz="3600" dirty="0" smtClean="0"/>
              <a:t> Opportunities for UH</a:t>
            </a:r>
            <a:endParaRPr lang="en-US" sz="3600" dirty="0"/>
          </a:p>
        </p:txBody>
      </p:sp>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Slide Number Placeholder 4"/>
          <p:cNvSpPr>
            <a:spLocks noGrp="1"/>
          </p:cNvSpPr>
          <p:nvPr>
            <p:ph type="sldNum" sz="quarter" idx="12"/>
          </p:nvPr>
        </p:nvSpPr>
        <p:spPr/>
        <p:txBody>
          <a:bodyPr/>
          <a:lstStyle/>
          <a:p>
            <a:pPr>
              <a:defRPr/>
            </a:pPr>
            <a:fld id="{01144A8C-2A47-40F8-B539-EBFA5D49600A}" type="slidenum">
              <a:rPr lang="en-US" altLang="en-US" smtClean="0"/>
              <a:pPr>
                <a:defRPr/>
              </a:pPr>
              <a:t>21</a:t>
            </a:fld>
            <a:endParaRPr lang="en-US" altLang="en-US" b="0"/>
          </a:p>
        </p:txBody>
      </p:sp>
      <p:graphicFrame>
        <p:nvGraphicFramePr>
          <p:cNvPr id="7" name="Content Placeholder 3"/>
          <p:cNvGraphicFramePr>
            <a:graphicFrameLocks noGrp="1"/>
          </p:cNvGraphicFramePr>
          <p:nvPr>
            <p:ph idx="1"/>
            <p:extLst>
              <p:ext uri="{D42A27DB-BD31-4B8C-83A1-F6EECF244321}">
                <p14:modId xmlns:p14="http://schemas.microsoft.com/office/powerpoint/2010/main" val="2659376608"/>
              </p:ext>
            </p:extLst>
          </p:nvPr>
        </p:nvGraphicFramePr>
        <p:xfrm>
          <a:off x="228600" y="685801"/>
          <a:ext cx="8686800" cy="5539716"/>
        </p:xfrm>
        <a:graphic>
          <a:graphicData uri="http://schemas.openxmlformats.org/drawingml/2006/table">
            <a:tbl>
              <a:tblPr firstRow="1" bandRow="1">
                <a:tableStyleId>{93296810-A885-4BE3-A3E7-6D5BEEA58F35}</a:tableStyleId>
              </a:tblPr>
              <a:tblGrid>
                <a:gridCol w="239398"/>
                <a:gridCol w="1611559"/>
                <a:gridCol w="1074373"/>
                <a:gridCol w="1074373"/>
                <a:gridCol w="1074373"/>
                <a:gridCol w="1033050"/>
                <a:gridCol w="1154066"/>
                <a:gridCol w="1425608"/>
              </a:tblGrid>
              <a:tr h="1343210">
                <a:tc>
                  <a:txBody>
                    <a:bodyPr/>
                    <a:lstStyle/>
                    <a:p>
                      <a:endParaRPr lang="en-US" sz="1400" dirty="0"/>
                    </a:p>
                  </a:txBody>
                  <a:tcPr marT="45724" marB="45724"/>
                </a:tc>
                <a:tc>
                  <a:txBody>
                    <a:bodyPr/>
                    <a:lstStyle/>
                    <a:p>
                      <a:r>
                        <a:rPr lang="en-US" sz="1400" dirty="0" smtClean="0"/>
                        <a:t>Goal</a:t>
                      </a:r>
                      <a:endParaRPr lang="en-US" sz="1400" dirty="0"/>
                    </a:p>
                  </a:txBody>
                  <a:tcPr marT="45724" marB="45724"/>
                </a:tc>
                <a:tc>
                  <a:txBody>
                    <a:bodyPr/>
                    <a:lstStyle/>
                    <a:p>
                      <a:pPr algn="ctr"/>
                      <a:r>
                        <a:rPr lang="en-US" sz="1400" dirty="0" smtClean="0"/>
                        <a:t>Currently Generates Revenue</a:t>
                      </a:r>
                      <a:endParaRPr lang="en-US" sz="1400" dirty="0"/>
                    </a:p>
                  </a:txBody>
                  <a:tcPr marT="45724" marB="45724"/>
                </a:tc>
                <a:tc>
                  <a:txBody>
                    <a:bodyPr/>
                    <a:lstStyle/>
                    <a:p>
                      <a:pPr algn="ctr"/>
                      <a:r>
                        <a:rPr lang="en-US" sz="1400" dirty="0" smtClean="0"/>
                        <a:t>Gain Market Share</a:t>
                      </a:r>
                      <a:endParaRPr lang="en-US" sz="1400" dirty="0"/>
                    </a:p>
                  </a:txBody>
                  <a:tcPr marT="45724" marB="45724"/>
                </a:tc>
                <a:tc>
                  <a:txBody>
                    <a:bodyPr/>
                    <a:lstStyle/>
                    <a:p>
                      <a:pPr algn="ctr"/>
                      <a:r>
                        <a:rPr lang="en-US" sz="1400" dirty="0" smtClean="0"/>
                        <a:t>Improve Access</a:t>
                      </a:r>
                      <a:endParaRPr lang="en-US" sz="1400" dirty="0"/>
                    </a:p>
                  </a:txBody>
                  <a:tcPr marT="45724" marB="45724"/>
                </a:tc>
                <a:tc>
                  <a:txBody>
                    <a:bodyPr/>
                    <a:lstStyle/>
                    <a:p>
                      <a:pPr algn="ctr"/>
                      <a:r>
                        <a:rPr lang="en-US" sz="1400" dirty="0" smtClean="0"/>
                        <a:t>Improve Quality</a:t>
                      </a:r>
                      <a:endParaRPr lang="en-US" sz="1400" dirty="0"/>
                    </a:p>
                  </a:txBody>
                  <a:tcPr marT="45724" marB="45724"/>
                </a:tc>
                <a:tc>
                  <a:txBody>
                    <a:bodyPr/>
                    <a:lstStyle/>
                    <a:p>
                      <a:pPr algn="ctr"/>
                      <a:r>
                        <a:rPr lang="en-US" sz="1400" dirty="0" smtClean="0"/>
                        <a:t>Lower Costs/ Improve Efficiency</a:t>
                      </a:r>
                      <a:endParaRPr lang="en-US" sz="1400" dirty="0"/>
                    </a:p>
                  </a:txBody>
                  <a:tcPr marT="45724" marB="45724"/>
                </a:tc>
                <a:tc>
                  <a:txBody>
                    <a:bodyPr/>
                    <a:lstStyle/>
                    <a:p>
                      <a:pPr algn="ctr"/>
                      <a:r>
                        <a:rPr lang="en-US" sz="1400" dirty="0" smtClean="0"/>
                        <a:t>Manage</a:t>
                      </a:r>
                      <a:r>
                        <a:rPr lang="en-US" sz="1400" baseline="0" dirty="0" smtClean="0"/>
                        <a:t> Defined Populations</a:t>
                      </a:r>
                    </a:p>
                    <a:p>
                      <a:pPr algn="ctr"/>
                      <a:r>
                        <a:rPr lang="en-US" sz="1400" baseline="0" dirty="0" smtClean="0"/>
                        <a:t>(ACO and Direct Employer)</a:t>
                      </a:r>
                      <a:endParaRPr lang="en-US" sz="1400" dirty="0"/>
                    </a:p>
                  </a:txBody>
                  <a:tcPr marT="45724" marB="45724"/>
                </a:tc>
              </a:tr>
              <a:tr h="614985">
                <a:tc>
                  <a:txBody>
                    <a:bodyPr/>
                    <a:lstStyle/>
                    <a:p>
                      <a:r>
                        <a:rPr lang="en-US" sz="1400" dirty="0" smtClean="0"/>
                        <a:t>1</a:t>
                      </a:r>
                      <a:endParaRPr lang="en-US" sz="1400" dirty="0"/>
                    </a:p>
                  </a:txBody>
                  <a:tcPr marT="45724" marB="45724"/>
                </a:tc>
                <a:tc>
                  <a:txBody>
                    <a:bodyPr/>
                    <a:lstStyle/>
                    <a:p>
                      <a:r>
                        <a:rPr lang="en-US" sz="1400" dirty="0" smtClean="0"/>
                        <a:t>Tele</a:t>
                      </a:r>
                      <a:r>
                        <a:rPr lang="en-US" sz="1400" baseline="0" dirty="0" smtClean="0"/>
                        <a:t>-Urgent Care</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r>
              <a:tr h="614985">
                <a:tc>
                  <a:txBody>
                    <a:bodyPr/>
                    <a:lstStyle/>
                    <a:p>
                      <a:r>
                        <a:rPr lang="en-US" sz="1400" dirty="0" smtClean="0"/>
                        <a:t>2</a:t>
                      </a:r>
                      <a:endParaRPr lang="en-US" sz="1400" i="0" dirty="0"/>
                    </a:p>
                  </a:txBody>
                  <a:tcPr marT="45724" marB="45724"/>
                </a:tc>
                <a:tc>
                  <a:txBody>
                    <a:bodyPr/>
                    <a:lstStyle/>
                    <a:p>
                      <a:r>
                        <a:rPr lang="en-US" sz="1400" baseline="0" dirty="0" smtClean="0"/>
                        <a:t>Online Scheduling</a:t>
                      </a:r>
                      <a:endParaRPr lang="en-US" sz="1400" i="0" baseline="0" dirty="0" smtClean="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endParaRPr lang="en-US" sz="1400" dirty="0"/>
                    </a:p>
                  </a:txBody>
                  <a:tcPr marT="45724" marB="45724"/>
                </a:tc>
              </a:tr>
              <a:tr h="716382">
                <a:tc>
                  <a:txBody>
                    <a:bodyPr/>
                    <a:lstStyle/>
                    <a:p>
                      <a:r>
                        <a:rPr lang="en-US" sz="1400" dirty="0" smtClean="0"/>
                        <a:t>3</a:t>
                      </a:r>
                      <a:endParaRPr lang="en-US" sz="1400" i="0" dirty="0"/>
                    </a:p>
                  </a:txBody>
                  <a:tcPr marT="45724" marB="45724"/>
                </a:tc>
                <a:tc>
                  <a:txBody>
                    <a:bodyPr/>
                    <a:lstStyle/>
                    <a:p>
                      <a:r>
                        <a:rPr lang="en-US" sz="1400" dirty="0" smtClean="0"/>
                        <a:t>Clinical Video</a:t>
                      </a:r>
                      <a:r>
                        <a:rPr lang="en-US" sz="1400" baseline="0" dirty="0" smtClean="0"/>
                        <a:t> Telemedicine</a:t>
                      </a:r>
                      <a:endParaRPr lang="en-US" sz="1400" i="0" baseline="0" dirty="0" smtClean="0"/>
                    </a:p>
                  </a:txBody>
                  <a:tcPr marT="45724" marB="45724"/>
                </a:tc>
                <a:tc>
                  <a:txBody>
                    <a:bodyPr/>
                    <a:lstStyle/>
                    <a:p>
                      <a:pPr algn="ctr"/>
                      <a:r>
                        <a:rPr lang="en-US" sz="1400" dirty="0" smtClean="0"/>
                        <a:t>Yes (Limited)</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r>
              <a:tr h="614985">
                <a:tc>
                  <a:txBody>
                    <a:bodyPr/>
                    <a:lstStyle/>
                    <a:p>
                      <a:r>
                        <a:rPr lang="en-US" sz="1400" dirty="0" smtClean="0"/>
                        <a:t>4</a:t>
                      </a:r>
                      <a:endParaRPr lang="en-US" sz="1400" dirty="0"/>
                    </a:p>
                  </a:txBody>
                  <a:tcPr marT="45724" marB="45724"/>
                </a:tc>
                <a:tc>
                  <a:txBody>
                    <a:bodyPr/>
                    <a:lstStyle/>
                    <a:p>
                      <a:r>
                        <a:rPr lang="en-US" sz="1400" dirty="0" smtClean="0"/>
                        <a:t>Expanded Home </a:t>
                      </a:r>
                      <a:r>
                        <a:rPr lang="en-US" sz="1400" dirty="0" err="1" smtClean="0"/>
                        <a:t>Telemonitoring</a:t>
                      </a:r>
                      <a:endParaRPr lang="en-US" sz="1400" dirty="0"/>
                    </a:p>
                  </a:txBody>
                  <a:tcPr marT="45724" marB="45724"/>
                </a:tc>
                <a:tc>
                  <a:txBody>
                    <a:bodyPr/>
                    <a:lstStyle/>
                    <a:p>
                      <a:pPr algn="ctr"/>
                      <a:r>
                        <a:rPr lang="en-US" sz="1400" dirty="0" smtClean="0"/>
                        <a:t>No</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r>
              <a:tr h="357075">
                <a:tc>
                  <a:txBody>
                    <a:bodyPr/>
                    <a:lstStyle/>
                    <a:p>
                      <a:r>
                        <a:rPr lang="en-US" sz="1400" dirty="0" smtClean="0"/>
                        <a:t>5</a:t>
                      </a:r>
                      <a:endParaRPr lang="en-US" sz="1400" dirty="0"/>
                    </a:p>
                  </a:txBody>
                  <a:tcPr marT="45724" marB="45724"/>
                </a:tc>
                <a:tc>
                  <a:txBody>
                    <a:bodyPr/>
                    <a:lstStyle/>
                    <a:p>
                      <a:r>
                        <a:rPr lang="en-US" sz="1400" dirty="0" smtClean="0"/>
                        <a:t>Remote</a:t>
                      </a:r>
                      <a:r>
                        <a:rPr lang="en-US" sz="1400" baseline="0" dirty="0" smtClean="0"/>
                        <a:t> </a:t>
                      </a:r>
                      <a:r>
                        <a:rPr lang="en-US" sz="1400" dirty="0" smtClean="0"/>
                        <a:t>ICU</a:t>
                      </a:r>
                      <a:endParaRPr lang="en-US" sz="1400" dirty="0"/>
                    </a:p>
                  </a:txBody>
                  <a:tcPr marT="45724" marB="45724"/>
                </a:tc>
                <a:tc>
                  <a:txBody>
                    <a:bodyPr/>
                    <a:lstStyle/>
                    <a:p>
                      <a:pPr algn="ctr"/>
                      <a:r>
                        <a:rPr lang="en-US" sz="1400" dirty="0" smtClean="0"/>
                        <a:t>Possible </a:t>
                      </a:r>
                      <a:endParaRPr lang="en-US" sz="1400" dirty="0"/>
                    </a:p>
                  </a:txBody>
                  <a:tcPr marT="45724" marB="45724"/>
                </a:tc>
                <a:tc>
                  <a:txBody>
                    <a:bodyPr/>
                    <a:lstStyle/>
                    <a:p>
                      <a:pPr algn="ct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endParaRPr lang="en-US" sz="1400" dirty="0"/>
                    </a:p>
                  </a:txBody>
                  <a:tcPr marT="45724" marB="45724"/>
                </a:tc>
              </a:tr>
              <a:tr h="357075">
                <a:tc>
                  <a:txBody>
                    <a:bodyPr/>
                    <a:lstStyle/>
                    <a:p>
                      <a:r>
                        <a:rPr lang="en-US" sz="1400" dirty="0" smtClean="0"/>
                        <a:t>6</a:t>
                      </a:r>
                      <a:endParaRPr lang="en-US" sz="1400" dirty="0"/>
                    </a:p>
                  </a:txBody>
                  <a:tcPr marT="45724" marB="45724"/>
                </a:tc>
                <a:tc>
                  <a:txBody>
                    <a:bodyPr/>
                    <a:lstStyle/>
                    <a:p>
                      <a:r>
                        <a:rPr lang="en-US" sz="1400" dirty="0" smtClean="0"/>
                        <a:t>E-visits through Patient Portal</a:t>
                      </a:r>
                      <a:endParaRPr lang="en-US" sz="1400" dirty="0"/>
                    </a:p>
                  </a:txBody>
                  <a:tcPr marT="45724" marB="45724"/>
                </a:tc>
                <a:tc>
                  <a:txBody>
                    <a:bodyPr/>
                    <a:lstStyle/>
                    <a:p>
                      <a:pPr algn="ctr"/>
                      <a:r>
                        <a:rPr lang="en-US" sz="1400" dirty="0" smtClean="0"/>
                        <a:t>Possible</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r>
              <a:tr h="357075">
                <a:tc>
                  <a:txBody>
                    <a:bodyPr/>
                    <a:lstStyle/>
                    <a:p>
                      <a:r>
                        <a:rPr lang="en-US" sz="1400" dirty="0" smtClean="0"/>
                        <a:t>7</a:t>
                      </a:r>
                      <a:endParaRPr lang="en-US" sz="1400" dirty="0"/>
                    </a:p>
                  </a:txBody>
                  <a:tcPr marT="45724" marB="45724"/>
                </a:tc>
                <a:tc>
                  <a:txBody>
                    <a:bodyPr/>
                    <a:lstStyle/>
                    <a:p>
                      <a:r>
                        <a:rPr lang="en-US" sz="1400" dirty="0" smtClean="0"/>
                        <a:t>Store and Forward Programs</a:t>
                      </a:r>
                      <a:endParaRPr lang="en-US" sz="1400" dirty="0"/>
                    </a:p>
                  </a:txBody>
                  <a:tcPr marT="45724" marB="45724"/>
                </a:tc>
                <a:tc>
                  <a:txBody>
                    <a:bodyPr/>
                    <a:lstStyle/>
                    <a:p>
                      <a:pPr algn="ctr"/>
                      <a:r>
                        <a:rPr lang="en-US" sz="1400" dirty="0" smtClean="0"/>
                        <a:t>Yes </a:t>
                      </a:r>
                    </a:p>
                    <a:p>
                      <a:pPr algn="ctr"/>
                      <a:r>
                        <a:rPr lang="en-US" sz="1400" dirty="0" smtClean="0"/>
                        <a:t>(Radiology Only)</a:t>
                      </a:r>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r>
                        <a:rPr lang="en-US" sz="1400" dirty="0" smtClean="0"/>
                        <a:t>Yes</a:t>
                      </a:r>
                      <a:endParaRPr lang="en-US" sz="1400" dirty="0"/>
                    </a:p>
                  </a:txBody>
                  <a:tcPr marT="45724" marB="45724"/>
                </a:tc>
                <a:tc>
                  <a:txBody>
                    <a:bodyPr/>
                    <a:lstStyle/>
                    <a:p>
                      <a:pPr algn="ctr"/>
                      <a:endParaRPr lang="en-US" sz="1400" dirty="0"/>
                    </a:p>
                  </a:txBody>
                  <a:tcPr marT="45724" marB="45724"/>
                </a:tc>
              </a:tr>
            </a:tbl>
          </a:graphicData>
        </a:graphic>
      </p:graphicFrame>
      <p:sp>
        <p:nvSpPr>
          <p:cNvPr id="8" name="Footer Placeholder 7"/>
          <p:cNvSpPr>
            <a:spLocks noGrp="1"/>
          </p:cNvSpPr>
          <p:nvPr>
            <p:ph type="ftr" sz="quarter" idx="11"/>
          </p:nvPr>
        </p:nvSpPr>
        <p:spPr/>
        <p:txBody>
          <a:bodyPr/>
          <a:lstStyle/>
          <a:p>
            <a:pPr>
              <a:defRPr/>
            </a:pPr>
            <a:r>
              <a:rPr lang="en-US" smtClean="0"/>
              <a:t>Confidential</a:t>
            </a:r>
            <a:endParaRPr lang="en-US"/>
          </a:p>
        </p:txBody>
      </p:sp>
    </p:spTree>
    <p:extLst>
      <p:ext uri="{BB962C8B-B14F-4D97-AF65-F5344CB8AC3E}">
        <p14:creationId xmlns:p14="http://schemas.microsoft.com/office/powerpoint/2010/main" val="42409096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666750" y="492656"/>
            <a:ext cx="7206715" cy="5436506"/>
          </a:xfrm>
        </p:spPr>
        <p:txBody>
          <a:bodyPr/>
          <a:lstStyle/>
          <a:p>
            <a:pPr marL="0" indent="0">
              <a:buNone/>
            </a:pPr>
            <a:r>
              <a:rPr lang="en-US" sz="2400" dirty="0" smtClean="0"/>
              <a:t>“If we scale the </a:t>
            </a:r>
            <a:r>
              <a:rPr lang="en-US" sz="2400" dirty="0" err="1" smtClean="0"/>
              <a:t>tele</a:t>
            </a:r>
            <a:r>
              <a:rPr lang="en-US" sz="2400" dirty="0" smtClean="0"/>
              <a:t>-health system to its full potential, it will become the dominant way that outpatient medicine is rendered.”</a:t>
            </a:r>
          </a:p>
          <a:p>
            <a:pPr marL="0" indent="0">
              <a:buNone/>
            </a:pPr>
            <a:endParaRPr lang="en-US" sz="2400" dirty="0" smtClean="0"/>
          </a:p>
          <a:p>
            <a:pPr marL="0" indent="0">
              <a:buNone/>
            </a:pPr>
            <a:r>
              <a:rPr lang="en-US" sz="1800" dirty="0" smtClean="0"/>
              <a:t>- Eric </a:t>
            </a:r>
            <a:r>
              <a:rPr lang="en-US" sz="1800" dirty="0" err="1" smtClean="0"/>
              <a:t>Topol</a:t>
            </a:r>
            <a:r>
              <a:rPr lang="en-US" sz="1800" dirty="0" smtClean="0"/>
              <a:t>, MD</a:t>
            </a:r>
            <a:r>
              <a:rPr lang="en-US" sz="1800" dirty="0"/>
              <a:t> </a:t>
            </a:r>
            <a:r>
              <a:rPr lang="en-US" sz="1800" dirty="0" smtClean="0"/>
              <a:t>– Author of “The Patient Will See You Now” </a:t>
            </a:r>
          </a:p>
          <a:p>
            <a:pPr>
              <a:buFontTx/>
              <a:buChar char="-"/>
            </a:pPr>
            <a:endParaRPr lang="en-US" sz="1800" dirty="0"/>
          </a:p>
          <a:p>
            <a:pPr marL="0" indent="0">
              <a:buNone/>
            </a:pPr>
            <a:r>
              <a:rPr lang="en-US" sz="2400" dirty="0"/>
              <a:t>“Before you become too entranced with gorgeous gadgets and mesmerizing video displays, let me remind you that information is not knowledge, knowledge is not wisdom, and wisdom is not foresight. Each grows out of the other, and we need them all.” </a:t>
            </a:r>
            <a:endParaRPr lang="en-US" sz="2400" dirty="0" smtClean="0"/>
          </a:p>
          <a:p>
            <a:pPr marL="0" indent="0">
              <a:buNone/>
            </a:pPr>
            <a:endParaRPr lang="en-US" sz="2400" dirty="0"/>
          </a:p>
          <a:p>
            <a:pPr marL="231775" indent="-231775">
              <a:buNone/>
            </a:pPr>
            <a:r>
              <a:rPr lang="en-US" sz="1800" dirty="0" smtClean="0"/>
              <a:t>- Arthur C. Clarke</a:t>
            </a:r>
          </a:p>
        </p:txBody>
      </p:sp>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Footer Placeholder 4"/>
          <p:cNvSpPr>
            <a:spLocks noGrp="1"/>
          </p:cNvSpPr>
          <p:nvPr>
            <p:ph type="ftr" sz="quarter" idx="11"/>
          </p:nvPr>
        </p:nvSpPr>
        <p:spPr/>
        <p:txBody>
          <a:bodyPr/>
          <a:lstStyle/>
          <a:p>
            <a:pPr>
              <a:defRPr/>
            </a:pPr>
            <a:r>
              <a:rPr lang="en-US" smtClean="0"/>
              <a:t>Confidential</a:t>
            </a:r>
            <a:endParaRPr lang="en-US"/>
          </a:p>
        </p:txBody>
      </p:sp>
      <p:sp>
        <p:nvSpPr>
          <p:cNvPr id="6" name="Slide Number Placeholder 5"/>
          <p:cNvSpPr>
            <a:spLocks noGrp="1"/>
          </p:cNvSpPr>
          <p:nvPr>
            <p:ph type="sldNum" sz="quarter" idx="12"/>
          </p:nvPr>
        </p:nvSpPr>
        <p:spPr/>
        <p:txBody>
          <a:bodyPr/>
          <a:lstStyle/>
          <a:p>
            <a:pPr>
              <a:defRPr/>
            </a:pPr>
            <a:fld id="{01144A8C-2A47-40F8-B539-EBFA5D49600A}" type="slidenum">
              <a:rPr lang="en-US" altLang="en-US" smtClean="0"/>
              <a:pPr>
                <a:defRPr/>
              </a:pPr>
              <a:t>22</a:t>
            </a:fld>
            <a:endParaRPr lang="en-US" altLang="en-US" b="0"/>
          </a:p>
        </p:txBody>
      </p:sp>
    </p:spTree>
    <p:extLst>
      <p:ext uri="{BB962C8B-B14F-4D97-AF65-F5344CB8AC3E}">
        <p14:creationId xmlns:p14="http://schemas.microsoft.com/office/powerpoint/2010/main" val="42922698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811130" y="2472004"/>
            <a:ext cx="7772400" cy="1143000"/>
          </a:xfrm>
        </p:spPr>
        <p:txBody>
          <a:bodyPr/>
          <a:lstStyle/>
          <a:p>
            <a:r>
              <a:rPr lang="en-US" dirty="0" smtClean="0"/>
              <a:t>Q&amp;A</a:t>
            </a:r>
            <a:endParaRPr lang="en-US" dirty="0"/>
          </a:p>
        </p:txBody>
      </p:sp>
      <p:sp>
        <p:nvSpPr>
          <p:cNvPr id="4" name="Date Placeholder 3"/>
          <p:cNvSpPr>
            <a:spLocks noGrp="1"/>
          </p:cNvSpPr>
          <p:nvPr>
            <p:ph type="dt" sz="half" idx="10"/>
          </p:nvPr>
        </p:nvSpPr>
        <p:spPr/>
        <p:txBody>
          <a:bodyPr/>
          <a:lstStyle/>
          <a:p>
            <a:pPr>
              <a:defRPr/>
            </a:pPr>
            <a:r>
              <a:rPr lang="en-US" smtClean="0"/>
              <a:t>January 23, 2016</a:t>
            </a:r>
            <a:endParaRPr lang="en-US"/>
          </a:p>
        </p:txBody>
      </p:sp>
      <p:sp>
        <p:nvSpPr>
          <p:cNvPr id="5" name="Footer Placeholder 4"/>
          <p:cNvSpPr>
            <a:spLocks noGrp="1"/>
          </p:cNvSpPr>
          <p:nvPr>
            <p:ph type="ftr" sz="quarter" idx="11"/>
          </p:nvPr>
        </p:nvSpPr>
        <p:spPr/>
        <p:txBody>
          <a:bodyPr/>
          <a:lstStyle/>
          <a:p>
            <a:pPr>
              <a:defRPr/>
            </a:pPr>
            <a:r>
              <a:rPr lang="en-US" smtClean="0"/>
              <a:t>Confidential</a:t>
            </a:r>
            <a:endParaRPr lang="en-US"/>
          </a:p>
        </p:txBody>
      </p:sp>
      <p:sp>
        <p:nvSpPr>
          <p:cNvPr id="6" name="Slide Number Placeholder 5"/>
          <p:cNvSpPr>
            <a:spLocks noGrp="1"/>
          </p:cNvSpPr>
          <p:nvPr>
            <p:ph type="sldNum" sz="quarter" idx="12"/>
          </p:nvPr>
        </p:nvSpPr>
        <p:spPr/>
        <p:txBody>
          <a:bodyPr/>
          <a:lstStyle/>
          <a:p>
            <a:pPr>
              <a:defRPr/>
            </a:pPr>
            <a:fld id="{01144A8C-2A47-40F8-B539-EBFA5D49600A}" type="slidenum">
              <a:rPr lang="en-US" altLang="en-US" smtClean="0"/>
              <a:pPr>
                <a:defRPr/>
              </a:pPr>
              <a:t>23</a:t>
            </a:fld>
            <a:endParaRPr lang="en-US" altLang="en-US" b="0"/>
          </a:p>
        </p:txBody>
      </p:sp>
    </p:spTree>
    <p:extLst>
      <p:ext uri="{BB962C8B-B14F-4D97-AF65-F5344CB8AC3E}">
        <p14:creationId xmlns:p14="http://schemas.microsoft.com/office/powerpoint/2010/main" val="1979767639"/>
      </p:ext>
    </p:extLst>
  </p:cSld>
  <p:clrMapOvr>
    <a:masterClrMapping/>
  </p:clrMapOvr>
  <p:timing>
    <p:tnLst>
      <p:par>
        <p:cTn id="1" dur="indefinite" restart="never" nodeType="tmRoot"/>
      </p:par>
    </p:tnLst>
  </p:timing>
</p:sld>
</file>

<file path=ppt/theme/theme1.xml><?xml version="1.0" encoding="utf-8"?>
<a:theme xmlns:a="http://schemas.openxmlformats.org/drawingml/2006/main" name="Corporate Template">
  <a:themeElements>
    <a:clrScheme name="Custom 5">
      <a:dk1>
        <a:srgbClr val="38454E"/>
      </a:dk1>
      <a:lt1>
        <a:srgbClr val="FFFFFF"/>
      </a:lt1>
      <a:dk2>
        <a:srgbClr val="617685"/>
      </a:dk2>
      <a:lt2>
        <a:srgbClr val="DBE1E5"/>
      </a:lt2>
      <a:accent1>
        <a:srgbClr val="BEC9D0"/>
      </a:accent1>
      <a:accent2>
        <a:srgbClr val="899BA9"/>
      </a:accent2>
      <a:accent3>
        <a:srgbClr val="617685"/>
      </a:accent3>
      <a:accent4>
        <a:srgbClr val="38454E"/>
      </a:accent4>
      <a:accent5>
        <a:srgbClr val="000000"/>
      </a:accent5>
      <a:accent6>
        <a:srgbClr val="CE1126"/>
      </a:accent6>
      <a:hlink>
        <a:srgbClr val="0000FF"/>
      </a:hlink>
      <a:folHlink>
        <a:srgbClr val="99CCFF"/>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99DD7D29-90B2-47BA-A999-CEB63EA51AF0}" vid="{E130F159-CFAF-43DD-BE68-0F07EB8F07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dvisory Board">
    <a:dk1>
      <a:srgbClr val="38454E"/>
    </a:dk1>
    <a:lt1>
      <a:srgbClr val="FFFFFF"/>
    </a:lt1>
    <a:dk2>
      <a:srgbClr val="617685"/>
    </a:dk2>
    <a:lt2>
      <a:srgbClr val="DBE1E5"/>
    </a:lt2>
    <a:accent1>
      <a:srgbClr val="BEC9D0"/>
    </a:accent1>
    <a:accent2>
      <a:srgbClr val="899BA9"/>
    </a:accent2>
    <a:accent3>
      <a:srgbClr val="617685"/>
    </a:accent3>
    <a:accent4>
      <a:srgbClr val="38454E"/>
    </a:accent4>
    <a:accent5>
      <a:srgbClr val="000000"/>
    </a:accent5>
    <a:accent6>
      <a:srgbClr val="CE1126"/>
    </a:accent6>
    <a:hlink>
      <a:srgbClr val="548DD4"/>
    </a:hlink>
    <a:folHlink>
      <a:srgbClr val="4F612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Corporate Template</Template>
  <TotalTime>5633</TotalTime>
  <Words>1661</Words>
  <Application>Microsoft Office PowerPoint</Application>
  <PresentationFormat>On-screen Show (4:3)</PresentationFormat>
  <Paragraphs>465</Paragraphs>
  <Slides>23</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ＭＳ Ｐゴシック</vt:lpstr>
      <vt:lpstr>Arial</vt:lpstr>
      <vt:lpstr>Calibri</vt:lpstr>
      <vt:lpstr>Calibri Light</vt:lpstr>
      <vt:lpstr>Geneva</vt:lpstr>
      <vt:lpstr>Wingdings</vt:lpstr>
      <vt:lpstr>Wingdings 2</vt:lpstr>
      <vt:lpstr>Corporate Template</vt:lpstr>
      <vt:lpstr>PowerPoint Presentation</vt:lpstr>
      <vt:lpstr>Agenda</vt:lpstr>
      <vt:lpstr>Telemedicine and Telehealth</vt:lpstr>
      <vt:lpstr>PowerPoint Presentation</vt:lpstr>
      <vt:lpstr>More Services Being Provided Virtually</vt:lpstr>
      <vt:lpstr>Following Trial, Strong Preference for Virtual Care</vt:lpstr>
      <vt:lpstr>PowerPoint Presentation</vt:lpstr>
      <vt:lpstr>Examining CMS Coverage Requirements </vt:lpstr>
      <vt:lpstr>Telemedicine in Ohio</vt:lpstr>
      <vt:lpstr>PowerPoint Presentation</vt:lpstr>
      <vt:lpstr>PowerPoint Presentation</vt:lpstr>
      <vt:lpstr>Areas We Serve</vt:lpstr>
      <vt:lpstr>PowerPoint Presentation</vt:lpstr>
      <vt:lpstr>PowerPoint Presentation</vt:lpstr>
      <vt:lpstr>PowerPoint Presentation</vt:lpstr>
      <vt:lpstr>PowerPoint Presentation</vt:lpstr>
      <vt:lpstr>PowerPoint Presentation</vt:lpstr>
      <vt:lpstr>The Evidence (in one slide)</vt:lpstr>
      <vt:lpstr>Telehealth vs Face-to-Face</vt:lpstr>
      <vt:lpstr>Telemedicine at University Hospitals</vt:lpstr>
      <vt:lpstr>Telehealth Opportunities for UH</vt:lpstr>
      <vt:lpstr>PowerPoint Presentation</vt:lpstr>
      <vt:lpstr>Q&amp;A</vt:lpstr>
    </vt:vector>
  </TitlesOfParts>
  <Company>UHHS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Buling, Susan</dc:creator>
  <cp:lastModifiedBy>Moleski, Andrew</cp:lastModifiedBy>
  <cp:revision>39</cp:revision>
  <dcterms:created xsi:type="dcterms:W3CDTF">2014-12-17T16:29:06Z</dcterms:created>
  <dcterms:modified xsi:type="dcterms:W3CDTF">2016-01-21T18:45:28Z</dcterms:modified>
</cp:coreProperties>
</file>